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69" r:id="rId2"/>
    <p:sldId id="573" r:id="rId3"/>
    <p:sldId id="572" r:id="rId4"/>
    <p:sldId id="565" r:id="rId5"/>
    <p:sldId id="622" r:id="rId6"/>
    <p:sldId id="529" r:id="rId7"/>
    <p:sldId id="270" r:id="rId8"/>
    <p:sldId id="274" r:id="rId9"/>
    <p:sldId id="273" r:id="rId10"/>
    <p:sldId id="563" r:id="rId11"/>
    <p:sldId id="579" r:id="rId12"/>
    <p:sldId id="581" r:id="rId13"/>
    <p:sldId id="580" r:id="rId14"/>
    <p:sldId id="593" r:id="rId15"/>
    <p:sldId id="558" r:id="rId16"/>
    <p:sldId id="583" r:id="rId17"/>
    <p:sldId id="585" r:id="rId18"/>
    <p:sldId id="587" r:id="rId19"/>
    <p:sldId id="588" r:id="rId20"/>
    <p:sldId id="586" r:id="rId21"/>
    <p:sldId id="589" r:id="rId22"/>
    <p:sldId id="613" r:id="rId23"/>
    <p:sldId id="592" r:id="rId24"/>
    <p:sldId id="591" r:id="rId25"/>
    <p:sldId id="595" r:id="rId26"/>
    <p:sldId id="596" r:id="rId27"/>
    <p:sldId id="598" r:id="rId28"/>
    <p:sldId id="597" r:id="rId29"/>
    <p:sldId id="571" r:id="rId30"/>
    <p:sldId id="277" r:id="rId31"/>
    <p:sldId id="318" r:id="rId32"/>
    <p:sldId id="599" r:id="rId33"/>
    <p:sldId id="600" r:id="rId34"/>
    <p:sldId id="526" r:id="rId35"/>
    <p:sldId id="576" r:id="rId36"/>
    <p:sldId id="609" r:id="rId37"/>
    <p:sldId id="610" r:id="rId38"/>
    <p:sldId id="625" r:id="rId39"/>
    <p:sldId id="606" r:id="rId40"/>
    <p:sldId id="621" r:id="rId4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6" autoAdjust="0"/>
    <p:restoredTop sz="80369" autoAdjust="0"/>
  </p:normalViewPr>
  <p:slideViewPr>
    <p:cSldViewPr snapToGrid="0">
      <p:cViewPr varScale="1">
        <p:scale>
          <a:sx n="66" d="100"/>
          <a:sy n="66" d="100"/>
        </p:scale>
        <p:origin x="110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5699E-9119-4996-B21E-4CD446D84FFC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2F568-1405-44F7-AF76-85542A562C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5826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46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Kultur</a:t>
            </a:r>
          </a:p>
          <a:p>
            <a:r>
              <a:rPr lang="nb-NO" dirty="0"/>
              <a:t>Vi lærer av hverandre – kanskje mer enn av treneren.</a:t>
            </a:r>
          </a:p>
          <a:p>
            <a:r>
              <a:rPr lang="nb-NO" dirty="0"/>
              <a:t>USA ser to ting: Baller på gulvet og en stolpe uten polstring</a:t>
            </a:r>
          </a:p>
          <a:p>
            <a:endParaRPr lang="nb-NO" dirty="0"/>
          </a:p>
          <a:p>
            <a:r>
              <a:rPr lang="nb-NO" dirty="0"/>
              <a:t>KULTUR er ikke noe vi ER – Det er noe vi GJØR!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2F568-1405-44F7-AF76-85542A562CC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4473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Som ledere har vi et ansvar</a:t>
            </a:r>
          </a:p>
          <a:p>
            <a:r>
              <a:rPr lang="nb-NO" dirty="0"/>
              <a:t>Emma – konsentrasjonsvansker og hodepine </a:t>
            </a:r>
          </a:p>
          <a:p>
            <a:r>
              <a:rPr lang="nb-NO" dirty="0"/>
              <a:t>En ball traff henne i bakhodet som 2. dommer i Tønsberg og hodet traff en stolpe uten polstring.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2F568-1405-44F7-AF76-85542A562CC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3020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Tok på meg trenerjobb for absolutt alle unntatt damelaget (og minivolleyball).</a:t>
            </a:r>
          </a:p>
          <a:p>
            <a:r>
              <a:rPr lang="nb-NO" dirty="0"/>
              <a:t>MÅL: Få mer halltid ! Men det ble ikke helt som planlagt. Antall medlemmer 50% opp resulterte i 30 minutter mer halltid.</a:t>
            </a:r>
          </a:p>
          <a:p>
            <a:r>
              <a:rPr lang="nb-NO" dirty="0"/>
              <a:t>Det er lett å nå mål når du zoomer inn. Men det er ikke alltid resultatet blir som forventet.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8830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må stadig tenke på HVORFOR vi gjør ting. </a:t>
            </a:r>
          </a:p>
          <a:p>
            <a:r>
              <a:rPr lang="nb-NO" dirty="0"/>
              <a:t>AVICII ble 28 år – alkohol. Press utenfra.</a:t>
            </a:r>
          </a:p>
          <a:p>
            <a:r>
              <a:rPr lang="nb-NO" dirty="0" err="1"/>
              <a:t>McGown</a:t>
            </a:r>
            <a:r>
              <a:rPr lang="nb-NO" dirty="0"/>
              <a:t> – Døde på Hawaii – desember 2014 – rett etter han la opp.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0060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Tanker</a:t>
            </a:r>
          </a:p>
          <a:p>
            <a:r>
              <a:rPr lang="nb-NO" dirty="0"/>
              <a:t>65000 * 5% = 3250 Nye tanker hver dag</a:t>
            </a:r>
          </a:p>
          <a:p>
            <a:r>
              <a:rPr lang="nb-NO" dirty="0"/>
              <a:t>80 % Negative</a:t>
            </a:r>
          </a:p>
          <a:p>
            <a:r>
              <a:rPr lang="nb-NO" dirty="0"/>
              <a:t>20 % av 3250 = 650 nye og positive tanker hver dag.</a:t>
            </a:r>
          </a:p>
          <a:p>
            <a:endParaRPr lang="nb-NO" dirty="0"/>
          </a:p>
          <a:p>
            <a:r>
              <a:rPr lang="nb-NO" dirty="0"/>
              <a:t>Så MÅLET med denne seansen er å gi dere 650 nye positive tanker den neste timen!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271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Mange gjør eksperimentet uten å tenke på hvorfor.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48569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Som trener – jobber med noe – prototype – spiller kamp – redesign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924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Status Management er vi flinke på </a:t>
            </a:r>
          </a:p>
          <a:p>
            <a:endParaRPr lang="nb-NO" dirty="0"/>
          </a:p>
          <a:p>
            <a:r>
              <a:rPr lang="nb-NO" dirty="0"/>
              <a:t>Klubbene i mellom varierer det veldig!</a:t>
            </a:r>
          </a:p>
          <a:p>
            <a:endParaRPr lang="nb-NO" dirty="0"/>
          </a:p>
          <a:p>
            <a:r>
              <a:rPr lang="nb-NO" dirty="0"/>
              <a:t>Sandnes – </a:t>
            </a:r>
            <a:r>
              <a:rPr lang="nb-NO" dirty="0" err="1"/>
              <a:t>ToppVolley</a:t>
            </a:r>
            <a:r>
              <a:rPr lang="nb-NO" dirty="0"/>
              <a:t>-effekt</a:t>
            </a:r>
          </a:p>
          <a:p>
            <a:r>
              <a:rPr lang="nb-NO" dirty="0"/>
              <a:t>KSK genierklært i fjor</a:t>
            </a:r>
          </a:p>
          <a:p>
            <a:r>
              <a:rPr lang="nb-NO" dirty="0"/>
              <a:t>ØKSIL/Sortland har holdt det gående i mange år.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9447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Jim McCarthy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2F568-1405-44F7-AF76-85542A562CC6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377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Hvorfor er noen 758% bedre enn andre?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2F568-1405-44F7-AF76-85542A562CC6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0648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tror ytelse har med intelligens.</a:t>
            </a:r>
          </a:p>
          <a:p>
            <a:r>
              <a:rPr lang="nb-NO" dirty="0"/>
              <a:t>PRIMITIVT: Aper – en er energisk – de andre </a:t>
            </a:r>
            <a:r>
              <a:rPr lang="nb-NO" dirty="0" err="1"/>
              <a:t>joiner</a:t>
            </a:r>
            <a:r>
              <a:rPr lang="nb-NO" dirty="0"/>
              <a:t> og så starter de å gjøre ting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4103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Gå sammen to og to – en rekker hånden i været</a:t>
            </a:r>
          </a:p>
          <a:p>
            <a:r>
              <a:rPr lang="nb-NO" dirty="0"/>
              <a:t>Lag grupper på to og to med de som holder en hånd i været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78555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2 minutter</a:t>
            </a:r>
          </a:p>
          <a:p>
            <a:endParaRPr lang="nb-NO" dirty="0"/>
          </a:p>
          <a:p>
            <a:r>
              <a:rPr lang="nb-NO" dirty="0"/>
              <a:t>Interessant – </a:t>
            </a:r>
          </a:p>
          <a:p>
            <a:r>
              <a:rPr lang="nb-NO" dirty="0"/>
              <a:t>Gruppe A startet umiddelbart</a:t>
            </a:r>
          </a:p>
          <a:p>
            <a:r>
              <a:rPr lang="nb-NO" dirty="0"/>
              <a:t>Gruppe B litt mer brydd men tiltagende energinivå</a:t>
            </a:r>
          </a:p>
          <a:p>
            <a:endParaRPr lang="nb-NO" dirty="0"/>
          </a:p>
          <a:p>
            <a:r>
              <a:rPr lang="nb-NO" dirty="0"/>
              <a:t>A – fakta du kan levere</a:t>
            </a:r>
          </a:p>
          <a:p>
            <a:r>
              <a:rPr lang="nb-NO" dirty="0"/>
              <a:t>B – litt dypere i lagene. Litt avsløringer. SÅRBARHET og ÅPENHET.</a:t>
            </a:r>
          </a:p>
          <a:p>
            <a:r>
              <a:rPr lang="nb-NO" dirty="0"/>
              <a:t>Det er en sårbarhetsløkke – hvis en sier noe og den andre ikke så teller det ikke – da har vi ikke en løkke. </a:t>
            </a:r>
          </a:p>
          <a:p>
            <a:endParaRPr lang="nb-NO" dirty="0"/>
          </a:p>
          <a:p>
            <a:r>
              <a:rPr lang="nb-NO" dirty="0"/>
              <a:t>Etter denne enkle øvelsen og vi gir dere en oppgave der dere må samarbeide så vil gruppe B score 24% bedre.</a:t>
            </a:r>
          </a:p>
          <a:p>
            <a:endParaRPr lang="nb-NO" dirty="0"/>
          </a:p>
          <a:p>
            <a:r>
              <a:rPr lang="nb-NO" dirty="0"/>
              <a:t>Vi tror: Jeg må stole på deg før jeg er sårbar. Men det er MOTSATT: når jeg er sårbar så gir det tillit.</a:t>
            </a:r>
          </a:p>
          <a:p>
            <a:r>
              <a:rPr lang="nb-NO" dirty="0"/>
              <a:t>Så det å sende signaler på åpenhet er tillitsskapende.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8347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Min innsats på foreldremøter – gjøre de trygg på at jeg tok barna på alvor – garanterte foreldrene at de skulle gråte før de forlot møtet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2F568-1405-44F7-AF76-85542A562CC6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1124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Trygghet både spiller og forelder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2F568-1405-44F7-AF76-85542A562CC6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1987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Trygghet for spillere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2F568-1405-44F7-AF76-85542A562CC6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04753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Vise sårbarhet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2F568-1405-44F7-AF76-85542A562CC6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07244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 jente fra en annen klubb spurte om hva vi vant ….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10270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Men før vi dro til NM - Tell story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2F568-1405-44F7-AF76-85542A562CC6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50580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Så litt om juniorarbeid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89488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Foreldre står i kø for å fortelle historien om sin egen sønn eller datter som fikk gull i junior -&gt; Status Management.</a:t>
            </a:r>
          </a:p>
          <a:p>
            <a:endParaRPr lang="nb-NO" dirty="0"/>
          </a:p>
          <a:p>
            <a:r>
              <a:rPr lang="nb-NO" dirty="0"/>
              <a:t>Et poeng for meg at Thea startet når «alle andre» starter og har ingen foreldre som driver med idretten. Autonomi. Egenmotivasjon. Egen vilje som Martin Ødegaard sier.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62501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Tennis som eksempel (2005-2017)</a:t>
            </a:r>
            <a:endParaRPr lang="en-US" dirty="0"/>
          </a:p>
          <a:p>
            <a:r>
              <a:rPr lang="en-US" dirty="0" err="1"/>
              <a:t>Uansett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“</a:t>
            </a:r>
            <a:r>
              <a:rPr lang="en-US" dirty="0" err="1"/>
              <a:t>talentfulle</a:t>
            </a:r>
            <a:r>
              <a:rPr lang="en-US" dirty="0"/>
              <a:t>” </a:t>
            </a:r>
            <a:r>
              <a:rPr lang="en-US" dirty="0" err="1"/>
              <a:t>ungdommene</a:t>
            </a:r>
            <a:r>
              <a:rPr lang="en-US" dirty="0"/>
              <a:t> har </a:t>
            </a:r>
            <a:r>
              <a:rPr lang="en-US" dirty="0" err="1"/>
              <a:t>vært</a:t>
            </a:r>
            <a:r>
              <a:rPr lang="en-US" dirty="0"/>
              <a:t> (</a:t>
            </a:r>
            <a:r>
              <a:rPr lang="en-US" dirty="0" err="1"/>
              <a:t>siden</a:t>
            </a:r>
            <a:r>
              <a:rPr lang="en-US" dirty="0"/>
              <a:t> Australian Open, 2005) har The Big Four (Federer, Nadal, Djokovic &amp; Murray) </a:t>
            </a:r>
            <a:r>
              <a:rPr lang="en-US" dirty="0" err="1"/>
              <a:t>dominert</a:t>
            </a:r>
            <a:r>
              <a:rPr lang="en-US" dirty="0"/>
              <a:t> de </a:t>
            </a:r>
            <a:r>
              <a:rPr lang="en-US" dirty="0" err="1"/>
              <a:t>største</a:t>
            </a:r>
            <a:r>
              <a:rPr lang="en-US" dirty="0"/>
              <a:t> </a:t>
            </a:r>
            <a:r>
              <a:rPr lang="en-US" dirty="0" err="1"/>
              <a:t>turneringene</a:t>
            </a:r>
            <a:r>
              <a:rPr lang="en-US" dirty="0"/>
              <a:t>.</a:t>
            </a:r>
          </a:p>
          <a:p>
            <a:r>
              <a:rPr lang="en-US" dirty="0"/>
              <a:t>De har </a:t>
            </a:r>
            <a:r>
              <a:rPr lang="en-US" dirty="0" err="1"/>
              <a:t>vunnet</a:t>
            </a:r>
            <a:r>
              <a:rPr lang="en-US" dirty="0"/>
              <a:t> alle </a:t>
            </a:r>
            <a:r>
              <a:rPr lang="en-US" dirty="0" err="1"/>
              <a:t>tre</a:t>
            </a:r>
            <a:r>
              <a:rPr lang="en-US" dirty="0"/>
              <a:t> OL-</a:t>
            </a:r>
            <a:r>
              <a:rPr lang="en-US" dirty="0" err="1"/>
              <a:t>titlene</a:t>
            </a:r>
            <a:r>
              <a:rPr lang="en-US" dirty="0"/>
              <a:t> og 44 </a:t>
            </a:r>
            <a:r>
              <a:rPr lang="en-US" dirty="0" err="1"/>
              <a:t>av</a:t>
            </a:r>
            <a:r>
              <a:rPr lang="en-US" dirty="0"/>
              <a:t> 49 Grand Slams.</a:t>
            </a:r>
          </a:p>
          <a:p>
            <a:r>
              <a:rPr lang="en-US" dirty="0" err="1"/>
              <a:t>Før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2004-5, Federer </a:t>
            </a:r>
            <a:r>
              <a:rPr lang="en-US" dirty="0" err="1"/>
              <a:t>vant</a:t>
            </a:r>
            <a:r>
              <a:rPr lang="en-US" dirty="0"/>
              <a:t> fem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åtte</a:t>
            </a:r>
            <a:r>
              <a:rPr lang="en-US" dirty="0"/>
              <a:t> Majors.</a:t>
            </a:r>
          </a:p>
          <a:p>
            <a:r>
              <a:rPr lang="en-US" dirty="0"/>
              <a:t>Med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ord</a:t>
            </a:r>
            <a:r>
              <a:rPr lang="en-US" dirty="0"/>
              <a:t>, </a:t>
            </a:r>
            <a:r>
              <a:rPr lang="en-US" dirty="0" err="1"/>
              <a:t>det</a:t>
            </a:r>
            <a:r>
              <a:rPr lang="en-US" dirty="0"/>
              <a:t> er </a:t>
            </a:r>
            <a:r>
              <a:rPr lang="en-US" dirty="0" err="1"/>
              <a:t>helt</a:t>
            </a:r>
            <a:r>
              <a:rPr lang="en-US" dirty="0"/>
              <a:t> </a:t>
            </a:r>
            <a:r>
              <a:rPr lang="en-US" dirty="0" err="1"/>
              <a:t>uten</a:t>
            </a:r>
            <a:r>
              <a:rPr lang="en-US" dirty="0"/>
              <a:t> </a:t>
            </a:r>
            <a:r>
              <a:rPr lang="en-US" dirty="0" err="1"/>
              <a:t>betydning</a:t>
            </a:r>
            <a:r>
              <a:rPr lang="en-US" dirty="0"/>
              <a:t> </a:t>
            </a:r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resultater</a:t>
            </a:r>
            <a:r>
              <a:rPr lang="en-US" dirty="0"/>
              <a:t> </a:t>
            </a:r>
            <a:r>
              <a:rPr lang="en-US" dirty="0" err="1"/>
              <a:t>juniorene</a:t>
            </a:r>
            <a:r>
              <a:rPr lang="en-US" dirty="0"/>
              <a:t> har </a:t>
            </a:r>
            <a:r>
              <a:rPr lang="en-US" dirty="0" err="1"/>
              <a:t>oppnådd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perioden</a:t>
            </a:r>
            <a:r>
              <a:rPr lang="en-US" dirty="0"/>
              <a:t>, fire </a:t>
            </a:r>
            <a:r>
              <a:rPr lang="en-US" dirty="0" err="1"/>
              <a:t>spillere</a:t>
            </a:r>
            <a:r>
              <a:rPr lang="en-US" dirty="0"/>
              <a:t> har </a:t>
            </a:r>
            <a:r>
              <a:rPr lang="en-US" dirty="0" err="1"/>
              <a:t>dominert</a:t>
            </a:r>
            <a:r>
              <a:rPr lang="en-US" dirty="0"/>
              <a:t> </a:t>
            </a:r>
            <a:r>
              <a:rPr lang="en-US" dirty="0" err="1"/>
              <a:t>herretennis</a:t>
            </a:r>
            <a:r>
              <a:rPr lang="en-US" dirty="0"/>
              <a:t>.</a:t>
            </a:r>
          </a:p>
          <a:p>
            <a:r>
              <a:rPr lang="en-US" b="1" dirty="0" err="1"/>
              <a:t>Lagspill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Norge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merkelig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15-åringer spiller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eliteserien</a:t>
            </a:r>
            <a:r>
              <a:rPr lang="en-US" dirty="0"/>
              <a:t> (</a:t>
            </a:r>
            <a:r>
              <a:rPr lang="en-US" dirty="0" err="1"/>
              <a:t>kvinnefotball</a:t>
            </a:r>
            <a:r>
              <a:rPr lang="en-US" dirty="0"/>
              <a:t>/volleyball). </a:t>
            </a:r>
            <a:r>
              <a:rPr lang="en-US" dirty="0" err="1"/>
              <a:t>Kvinnelandslaget</a:t>
            </a:r>
            <a:r>
              <a:rPr lang="en-US" dirty="0"/>
              <a:t> under </a:t>
            </a:r>
            <a:r>
              <a:rPr lang="en-US" dirty="0" err="1"/>
              <a:t>ledelse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Odd Ekerhovd 2014-2017 </a:t>
            </a:r>
            <a:r>
              <a:rPr lang="en-US" dirty="0" err="1"/>
              <a:t>benyttet</a:t>
            </a:r>
            <a:r>
              <a:rPr lang="en-US" dirty="0"/>
              <a:t> </a:t>
            </a:r>
            <a:r>
              <a:rPr lang="en-US" dirty="0" err="1"/>
              <a:t>totalt</a:t>
            </a:r>
            <a:r>
              <a:rPr lang="en-US" dirty="0"/>
              <a:t> 33 </a:t>
            </a:r>
            <a:r>
              <a:rPr lang="en-US" dirty="0" err="1"/>
              <a:t>spillere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20 </a:t>
            </a:r>
            <a:r>
              <a:rPr lang="en-US" dirty="0" err="1"/>
              <a:t>kamper</a:t>
            </a:r>
            <a:r>
              <a:rPr lang="en-US" dirty="0"/>
              <a:t> (</a:t>
            </a:r>
            <a:r>
              <a:rPr lang="en-US" dirty="0" err="1"/>
              <a:t>hvorav</a:t>
            </a:r>
            <a:r>
              <a:rPr lang="en-US" dirty="0"/>
              <a:t> 20 </a:t>
            </a:r>
            <a:r>
              <a:rPr lang="en-US" dirty="0" err="1"/>
              <a:t>debutanter</a:t>
            </a:r>
            <a:r>
              <a:rPr lang="en-US" dirty="0"/>
              <a:t>).</a:t>
            </a:r>
          </a:p>
          <a:p>
            <a:pPr lvl="1"/>
            <a:r>
              <a:rPr lang="en-US" dirty="0" err="1"/>
              <a:t>Det</a:t>
            </a:r>
            <a:r>
              <a:rPr lang="en-US" dirty="0"/>
              <a:t> er </a:t>
            </a:r>
            <a:r>
              <a:rPr lang="en-US" dirty="0" err="1"/>
              <a:t>lett</a:t>
            </a:r>
            <a:r>
              <a:rPr lang="en-US" dirty="0"/>
              <a:t> å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forveksle</a:t>
            </a:r>
            <a:r>
              <a:rPr lang="en-US" dirty="0"/>
              <a:t> “talent” med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plass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landslaget</a:t>
            </a:r>
            <a:endParaRPr lang="en-US" dirty="0"/>
          </a:p>
          <a:p>
            <a:pPr lvl="1"/>
            <a:r>
              <a:rPr lang="en-US" dirty="0" err="1"/>
              <a:t>ToppVolley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vinne</a:t>
            </a:r>
            <a:r>
              <a:rPr lang="en-US" dirty="0"/>
              <a:t> </a:t>
            </a:r>
            <a:r>
              <a:rPr lang="en-US" dirty="0" err="1"/>
              <a:t>eliteserien</a:t>
            </a:r>
            <a:endParaRPr lang="en-US" dirty="0"/>
          </a:p>
          <a:p>
            <a:pPr lvl="1"/>
            <a:r>
              <a:rPr lang="en-US" dirty="0" err="1"/>
              <a:t>Jostein</a:t>
            </a:r>
            <a:r>
              <a:rPr lang="en-US" dirty="0"/>
              <a:t> </a:t>
            </a:r>
            <a:r>
              <a:rPr lang="en-US" dirty="0" err="1"/>
              <a:t>Olimbstad</a:t>
            </a:r>
            <a:r>
              <a:rPr lang="en-US" dirty="0"/>
              <a:t>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tvil</a:t>
            </a:r>
            <a:r>
              <a:rPr lang="en-US" dirty="0"/>
              <a:t> –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Emilie </a:t>
            </a:r>
            <a:r>
              <a:rPr lang="en-US" dirty="0" err="1"/>
              <a:t>sikte</a:t>
            </a:r>
            <a:r>
              <a:rPr lang="en-US" dirty="0"/>
              <a:t> mot </a:t>
            </a:r>
            <a:r>
              <a:rPr lang="en-US" dirty="0" err="1"/>
              <a:t>videre</a:t>
            </a:r>
            <a:r>
              <a:rPr lang="en-US" dirty="0"/>
              <a:t>?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92198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46041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Jeg tror Bjørn Maaseide tar feil.</a:t>
            </a:r>
          </a:p>
          <a:p>
            <a:r>
              <a:rPr lang="nb-NO" dirty="0"/>
              <a:t>Jeg vet litt om betydningen av å bygge opp et miljø. </a:t>
            </a:r>
          </a:p>
          <a:p>
            <a:endParaRPr lang="nb-NO" dirty="0"/>
          </a:p>
          <a:p>
            <a:r>
              <a:rPr lang="nb-NO" dirty="0"/>
              <a:t>Eiker O-lag stiftet 1960</a:t>
            </a:r>
          </a:p>
          <a:p>
            <a:r>
              <a:rPr lang="nb-NO" dirty="0"/>
              <a:t>Hvem er denne karen?</a:t>
            </a:r>
          </a:p>
          <a:p>
            <a:r>
              <a:rPr lang="nb-NO" dirty="0"/>
              <a:t>I perioden da jeg var 16-18 år. Jeg skrev </a:t>
            </a:r>
            <a:r>
              <a:rPr lang="nb-NO" dirty="0" err="1"/>
              <a:t>klubbavis</a:t>
            </a:r>
            <a:r>
              <a:rPr lang="nb-NO" dirty="0"/>
              <a:t>. Fatter arrangerte hytteturer.</a:t>
            </a:r>
          </a:p>
          <a:p>
            <a:r>
              <a:rPr lang="nb-NO" dirty="0"/>
              <a:t>En konkurransekultur. ALT var konkurranse.</a:t>
            </a:r>
          </a:p>
          <a:p>
            <a:r>
              <a:rPr lang="nb-NO" dirty="0"/>
              <a:t>Morten </a:t>
            </a:r>
            <a:r>
              <a:rPr lang="nb-NO" dirty="0" err="1"/>
              <a:t>Berglia</a:t>
            </a:r>
            <a:r>
              <a:rPr lang="nb-NO" dirty="0"/>
              <a:t>:</a:t>
            </a:r>
          </a:p>
          <a:p>
            <a:r>
              <a:rPr lang="nb-NO" dirty="0"/>
              <a:t>1983 – Gull i VM</a:t>
            </a:r>
          </a:p>
          <a:p>
            <a:r>
              <a:rPr lang="nb-NO" dirty="0"/>
              <a:t>1981 – Sølv i VM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58552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Seks spillere på mindre flate enn en tennisbane.</a:t>
            </a:r>
          </a:p>
          <a:p>
            <a:r>
              <a:rPr lang="nb-NO" dirty="0"/>
              <a:t>Alle roterer så kan ikke spesialisere så mye.</a:t>
            </a:r>
          </a:p>
          <a:p>
            <a:r>
              <a:rPr lang="nb-NO" dirty="0"/>
              <a:t>OL i Beijing 2008. Gjennomsnittet USA i herreklassen var 17 ganger ballkontakt pr. sett innendørs (44 i </a:t>
            </a:r>
            <a:r>
              <a:rPr lang="nb-NO" dirty="0" err="1"/>
              <a:t>beach</a:t>
            </a:r>
            <a:r>
              <a:rPr lang="nb-NO" dirty="0"/>
              <a:t>)</a:t>
            </a:r>
          </a:p>
          <a:p>
            <a:r>
              <a:rPr lang="nb-NO" dirty="0"/>
              <a:t>Innendørs spilte herrene 8 kamper på veien til gullmedalje, gjennomsnittlig 4 sett per kamp. </a:t>
            </a:r>
          </a:p>
          <a:p>
            <a:r>
              <a:rPr lang="nb-NO" dirty="0"/>
              <a:t>Så med gjennomsnittlig kontakttid på 0.05 sekunder så blir gjennomsnittet for hele OL 27.4 sekunder pr. spiller.</a:t>
            </a:r>
          </a:p>
          <a:p>
            <a:r>
              <a:rPr lang="nb-NO" dirty="0"/>
              <a:t>Hvis en volleyballspiller kun har 3.4 sekunder ballkontakt pr. kamp så kan man undre seg hvorfor </a:t>
            </a:r>
          </a:p>
          <a:p>
            <a:r>
              <a:rPr lang="nb-NO" dirty="0"/>
              <a:t>vi trenere bruker så utrolig mye tid på å terpe slagteknikk og generelt veldig lite tid på å lære bort et </a:t>
            </a:r>
          </a:p>
          <a:p>
            <a:r>
              <a:rPr lang="nb-NO" dirty="0"/>
              <a:t>hensiktsmessig bevegelsesmønster mellom slagene.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28408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Innendørs volleyball – en av verdens største lagidretter. Vi er rangert på bunnen med damene. Verdens dårligste i verdens mest utbredt idrett.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92317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Tidlig 2012 var det duket for min inntreden som volleyballtrener i Kolbotn. Ragnar Wisløff og Kristin Rønneberg var volleyballtrenere i klubben. USA ble et naturlig land å se på.</a:t>
            </a:r>
          </a:p>
          <a:p>
            <a:r>
              <a:rPr lang="nb-NO" dirty="0"/>
              <a:t>Hvor henter du dine ideer fra i verdens dårligste land i verdens største idrett?</a:t>
            </a:r>
          </a:p>
          <a:p>
            <a:r>
              <a:rPr lang="nb-NO" dirty="0"/>
              <a:t>Kan kultur for lagspill hentes fra håndball i Norge?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85842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Historien om Russland og USA 2012. </a:t>
            </a:r>
            <a:r>
              <a:rPr lang="nb-NO" b="1" dirty="0">
                <a:effectLst/>
              </a:rPr>
              <a:t>Sergey </a:t>
            </a:r>
            <a:r>
              <a:rPr lang="nb-NO" b="1" dirty="0" err="1">
                <a:effectLst/>
              </a:rPr>
              <a:t>Ovchinnikov</a:t>
            </a:r>
            <a:r>
              <a:rPr lang="nb-NO" b="1" dirty="0">
                <a:effectLst/>
              </a:rPr>
              <a:t>.</a:t>
            </a:r>
          </a:p>
          <a:p>
            <a:endParaRPr lang="nb-NO" b="1" dirty="0">
              <a:effectLst/>
            </a:endParaRPr>
          </a:p>
          <a:p>
            <a:r>
              <a:rPr lang="nb-NO" b="1" dirty="0">
                <a:effectLst/>
              </a:rPr>
              <a:t>Håndball er mer adrenalin og kroppskontakt – ikke direkte overførbart til volleyball</a:t>
            </a:r>
          </a:p>
          <a:p>
            <a:endParaRPr lang="nb-NO" b="1" dirty="0">
              <a:effectLst/>
            </a:endParaRPr>
          </a:p>
          <a:p>
            <a:r>
              <a:rPr lang="nb-NO" b="1" dirty="0">
                <a:effectLst/>
              </a:rPr>
              <a:t>Marit Breivik – startet med grøt i Larvik og tok det derfra</a:t>
            </a:r>
          </a:p>
          <a:p>
            <a:endParaRPr lang="nb-NO" b="1" dirty="0">
              <a:effectLst/>
            </a:endParaRPr>
          </a:p>
          <a:p>
            <a:r>
              <a:rPr lang="nb-NO" b="1" dirty="0">
                <a:effectLst/>
              </a:rPr>
              <a:t>Men også Kjersti Grini – scoret flest landslagsmål gjennom tidene – utøvere ønsker å lykkes uavhengig av trener.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81665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Jeg tror det er en forskjell på landslaget og ungdom/junior. Husk at junior betyr ingenting. Det er kun vilje til å fortsette og gjøre det nok ganger.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49113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er ingen konflikt mellom å </a:t>
            </a:r>
            <a:r>
              <a:rPr lang="nb-NO" dirty="0" err="1"/>
              <a:t>vha</a:t>
            </a:r>
            <a:r>
              <a:rPr lang="nb-NO" dirty="0"/>
              <a:t> det gøy og prestere – et slikt kunstig skille skaper ikke trygghet. Men det er helt vanlig å tenke i de baner. Her fra klubbhåndboken til Oslo Volley.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01507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Klubber som ØKSIL og Sortland har neppe nok spillere til å tenke de som satser og de som vil ha det moro.</a:t>
            </a:r>
          </a:p>
          <a:p>
            <a:r>
              <a:rPr lang="nb-NO" dirty="0"/>
              <a:t>Kilde: Jeff Janssen http://www.janssensportsleadership.com/resources/janssen-blog/what-kind-of-culture-do-you-have-discover-the-7-kinds-of-cultures/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81783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Endelig oppleve kultur</a:t>
            </a:r>
          </a:p>
          <a:p>
            <a:r>
              <a:rPr lang="nb-NO" dirty="0"/>
              <a:t>Førsteinntrykket av Førde var vakkert!</a:t>
            </a:r>
          </a:p>
          <a:p>
            <a:endParaRPr lang="nb-NO" dirty="0"/>
          </a:p>
          <a:p>
            <a:r>
              <a:rPr lang="nb-NO" dirty="0"/>
              <a:t>Både gruppe A og gruppe C var representert</a:t>
            </a:r>
          </a:p>
          <a:p>
            <a:endParaRPr lang="nb-NO" dirty="0"/>
          </a:p>
          <a:p>
            <a:r>
              <a:rPr lang="nb-NO" dirty="0"/>
              <a:t>Høsten 2016</a:t>
            </a:r>
          </a:p>
          <a:p>
            <a:endParaRPr lang="nb-NO" dirty="0"/>
          </a:p>
          <a:p>
            <a:r>
              <a:rPr lang="nb-NO" dirty="0"/>
              <a:t>Vi må finne en mer inkluderende modell for ungdomsarbeid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71375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98801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ALLE kan gjøre noen glade! Noen ved å komme inn i rommet. Andre gjennom å forlate rommet.</a:t>
            </a:r>
          </a:p>
          <a:p>
            <a:r>
              <a:rPr lang="nb-NO" dirty="0"/>
              <a:t>Alle søker den spesielle personen som skal gjøre deg lykkelig. De fleste går gjennom hele livet uten å vite at det er deg selv.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34451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Dette er min verden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2F568-1405-44F7-AF76-85542A562CC6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25721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97EEA-981C-4D6E-9508-8763C0956258}" type="slidenum">
              <a:rPr lang="nb-NO" smtClean="0"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70323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2F568-1405-44F7-AF76-85542A562CC6}" type="slidenum">
              <a:rPr lang="nb-NO" smtClean="0"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6215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736B20-FB4D-4A02-B572-80B67192C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A6B6DC9-9F79-4144-B0A5-4325AFE29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B8D104-B17A-488E-8E4C-F4E6F980D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4238-D2D9-4B5D-8092-5A91DAEA0B1D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684A1EF-1811-46D4-AF1B-312E83B73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81F7EC-0075-4E18-8720-9E00E2E70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45D4C-5EB4-4F75-8AB2-BFAD8E75AC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4394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AF8FB5-36C4-444C-9930-E8ADA6E74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F77BA2-E473-4F6A-B2A9-DC2684BD7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B40639-62F7-4479-A239-E7F0D749B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4238-D2D9-4B5D-8092-5A91DAEA0B1D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D56701-332D-4C28-8EB1-303EBC594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0B737F-8D4B-49A3-8383-50EFDD8E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45D4C-5EB4-4F75-8AB2-BFAD8E75AC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093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45982C-1F8D-47EC-B6E5-4B0A0BD80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032B5AD-AB74-43FD-8DB1-E0B1B14EA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83C0FA-1E97-40D4-BD5F-354DA4118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4238-D2D9-4B5D-8092-5A91DAEA0B1D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9DB2C9-C481-4C0A-A318-A8D78424C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D7AD7DA-3D3B-4707-B955-544788B44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45D4C-5EB4-4F75-8AB2-BFAD8E75AC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0192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1F36E5-4243-4260-A868-4C54A3C55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4E53AA-0F1C-43DC-841C-905605D22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9D6F868-E654-4865-B853-1C50441B43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BEE2192-83D3-420F-A5D2-D19E3655A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4238-D2D9-4B5D-8092-5A91DAEA0B1D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4FF1B9F-F2FE-4C2C-8B4C-A9BA43D06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3CFD952-78F2-476E-AD47-33FDC4DC6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45D4C-5EB4-4F75-8AB2-BFAD8E75AC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114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682CF3-52DD-42A3-8C35-218C4BC46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ABAF352-CC96-48E0-A8A8-3D2FE4DFD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EA84651-54F8-44F8-844D-D9015123FF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995FBF8-A131-43E1-98FC-51B0E56122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09BD055-427B-478A-88B3-25082A3279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F731639-9B70-4F84-8029-B34654CC8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4238-D2D9-4B5D-8092-5A91DAEA0B1D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873503F-01A6-47EB-97DE-A93DD8153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2E5282B-3F0C-4A49-ADE7-64FBDCEDE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45D4C-5EB4-4F75-8AB2-BFAD8E75AC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5926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F0235C-76DB-486B-ADB9-6C1B7507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2A9F708-D737-4042-A773-91BFF6834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4238-D2D9-4B5D-8092-5A91DAEA0B1D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324D2C-CE9F-4AB9-A37A-B3101290F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706FCE7-65C7-4680-9535-3227F05B7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45D4C-5EB4-4F75-8AB2-BFAD8E75AC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7879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6D84538-720B-41CC-8B23-5524E0020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4238-D2D9-4B5D-8092-5A91DAEA0B1D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C54F6A4-3B80-4DF6-8B60-7436DACC5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76BA2C8-EF0D-417A-BDA5-EA62A2869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45D4C-5EB4-4F75-8AB2-BFAD8E75AC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5450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C10F60-92A2-4A52-83E0-C496908D1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8304F8-5EA2-46C8-8ECC-0C08D5A1A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4358FE1-11FA-45F4-BF0E-4A27973F9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94A1447-D2E2-4A38-943B-74408F558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4238-D2D9-4B5D-8092-5A91DAEA0B1D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B949819-CA84-4CF6-96BB-F707B7EA7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BE22E01-DE73-4112-8F0F-332C761C6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45D4C-5EB4-4F75-8AB2-BFAD8E75AC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2392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E11A97-591F-4F46-9CD3-390A47DEF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84B2037-9871-476D-B462-8E3124B976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4065809-4870-415D-BFD2-3D88CAA5F7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78B2BA5-EC08-456D-A133-ACEE1CF78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4238-D2D9-4B5D-8092-5A91DAEA0B1D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2799BBE-047C-4D91-9F43-94CA32F6A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0F3657-B3F8-4CCE-87F5-DE571BC87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45D4C-5EB4-4F75-8AB2-BFAD8E75AC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032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095FAA-E51D-4471-BC69-454D8D910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6EAD609-6AD2-4DAF-87E9-28CE372C0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FB4A6D-2119-4BE5-B107-D382C5709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4238-D2D9-4B5D-8092-5A91DAEA0B1D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4EC45D-06FF-4106-BF0E-EB07609B9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321114-F203-4741-A7C8-A56DD879D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45D4C-5EB4-4F75-8AB2-BFAD8E75AC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034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D188C39-CE53-4CBF-BF3C-F778FAC694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1D6F14D-1A79-41DB-8A1C-55606C7B6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A5C3E78-55CF-48EC-BACA-DEFBB569C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4238-D2D9-4B5D-8092-5A91DAEA0B1D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2EB1819-48F4-4B04-9884-1292C647D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43B34A8-DC90-42BE-A845-22EF66A5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45D4C-5EB4-4F75-8AB2-BFAD8E75AC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5290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602EEBD-EE8C-411A-B0B7-8EBD34940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17B6A30-3DEB-4586-B441-E8B3C5D30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3277CE-A5D8-4EF9-AFD7-724C597FA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34238-D2D9-4B5D-8092-5A91DAEA0B1D}" type="datetimeFigureOut">
              <a:rPr lang="nb-NO" smtClean="0"/>
              <a:t>23.04.2018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5BBDF34-9DC1-4BD8-8469-6383A1D2F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C73CE5-4C3C-42CE-9F3A-CE0A140824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45D4C-5EB4-4F75-8AB2-BFAD8E75AC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243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1p5sBzMtB3Q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5T9tRvkXtn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261722975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261722975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meo.com/265524738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261722957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meo.com/265161706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volleyvekst.net/2014/05/07/vinn-eller-forsvinn-nrk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janssensportsleadership.com/resources/janssen-blog/what-kind-of-culture-do-you-have-discover-the-7-kinds-of-cultures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266144420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CAwXb9n7EY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F58E2D7-C077-4038-8FBA-6C8922757F99}"/>
              </a:ext>
            </a:extLst>
          </p:cNvPr>
          <p:cNvSpPr/>
          <p:nvPr/>
        </p:nvSpPr>
        <p:spPr>
          <a:xfrm>
            <a:off x="13255" y="24847"/>
            <a:ext cx="12165492" cy="6808306"/>
          </a:xfrm>
          <a:prstGeom prst="rect">
            <a:avLst/>
          </a:prstGeom>
          <a:solidFill>
            <a:srgbClr val="0E37A9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Content Placeholder 4" descr="A picture containing person, sport, athletic game, outdoor&#10;&#10;Description generated with very high confidence">
            <a:extLst>
              <a:ext uri="{FF2B5EF4-FFF2-40B4-BE49-F238E27FC236}">
                <a16:creationId xmlns:a16="http://schemas.microsoft.com/office/drawing/2014/main" id="{A507447A-D431-4C3C-A38D-1533B6A656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9" y="52059"/>
            <a:ext cx="10124658" cy="675112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9F6F0A-4D87-441D-ADC4-2B6703BD2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2" y="223610"/>
            <a:ext cx="5617029" cy="1325563"/>
          </a:xfrm>
        </p:spPr>
        <p:txBody>
          <a:bodyPr>
            <a:normAutofit fontScale="90000"/>
          </a:bodyPr>
          <a:lstStyle/>
          <a:p>
            <a:r>
              <a:rPr lang="en-US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Build and Sustain a </a:t>
            </a:r>
            <a:r>
              <a:rPr lang="en-US" sz="5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Championship Culture</a:t>
            </a:r>
            <a:endParaRPr lang="nb-NO" sz="5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B7F94D0-F691-449A-AC98-2791D730DF3A}"/>
              </a:ext>
            </a:extLst>
          </p:cNvPr>
          <p:cNvSpPr/>
          <p:nvPr/>
        </p:nvSpPr>
        <p:spPr>
          <a:xfrm>
            <a:off x="10297886" y="130629"/>
            <a:ext cx="1730828" cy="65749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6">
            <a:extLst>
              <a:ext uri="{FF2B5EF4-FFF2-40B4-BE49-F238E27FC236}">
                <a16:creationId xmlns:a16="http://schemas.microsoft.com/office/drawing/2014/main" id="{6A63C908-3E4E-4D4A-B087-B9A1BC889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3426" y="5161417"/>
            <a:ext cx="1066892" cy="134123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E342933-1F14-4192-86CB-3F425BA78002}"/>
              </a:ext>
            </a:extLst>
          </p:cNvPr>
          <p:cNvSpPr/>
          <p:nvPr/>
        </p:nvSpPr>
        <p:spPr>
          <a:xfrm>
            <a:off x="10087042" y="1657740"/>
            <a:ext cx="214620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Tomm </a:t>
            </a:r>
          </a:p>
          <a:p>
            <a:pPr algn="ctr"/>
            <a:r>
              <a:rPr lang="en-U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Hansen</a:t>
            </a:r>
          </a:p>
          <a:p>
            <a:pPr algn="ctr"/>
            <a:endParaRPr lang="en-US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n-US" sz="2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21.04.2018</a:t>
            </a:r>
          </a:p>
        </p:txBody>
      </p:sp>
    </p:spTree>
    <p:extLst>
      <p:ext uri="{BB962C8B-B14F-4D97-AF65-F5344CB8AC3E}">
        <p14:creationId xmlns:p14="http://schemas.microsoft.com/office/powerpoint/2010/main" val="1745454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525E4B-2565-4B7B-A795-EC2E551A5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2309D794-E979-4DE1-A6E9-D190F5E4B4A7}"/>
              </a:ext>
            </a:extLst>
          </p:cNvPr>
          <p:cNvSpPr/>
          <p:nvPr/>
        </p:nvSpPr>
        <p:spPr>
          <a:xfrm>
            <a:off x="-924082" y="-295836"/>
            <a:ext cx="13608424" cy="7449671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1F6825E-A78B-4DF7-8CED-94B312D132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50" y="0"/>
            <a:ext cx="10529050" cy="7019366"/>
          </a:xfr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B4C3E991-8BA3-4718-B088-1D0E07C4BEEF}"/>
              </a:ext>
            </a:extLst>
          </p:cNvPr>
          <p:cNvSpPr/>
          <p:nvPr/>
        </p:nvSpPr>
        <p:spPr>
          <a:xfrm>
            <a:off x="41257" y="4634766"/>
            <a:ext cx="5628016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16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Kultur</a:t>
            </a:r>
          </a:p>
        </p:txBody>
      </p:sp>
    </p:spTree>
    <p:extLst>
      <p:ext uri="{BB962C8B-B14F-4D97-AF65-F5344CB8AC3E}">
        <p14:creationId xmlns:p14="http://schemas.microsoft.com/office/powerpoint/2010/main" val="2557519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F2DDBF-AF9C-4FC7-A8CE-B7B7206FB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52312A03-A011-46F2-A21F-4A795CCC11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494"/>
            <a:ext cx="12192000" cy="8128000"/>
          </a:xfrm>
        </p:spPr>
      </p:pic>
    </p:spTree>
    <p:extLst>
      <p:ext uri="{BB962C8B-B14F-4D97-AF65-F5344CB8AC3E}">
        <p14:creationId xmlns:p14="http://schemas.microsoft.com/office/powerpoint/2010/main" val="4216349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D3065C-B1C1-4695-B398-23D48C988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Utvikling i Kolbotn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A51CA6-89AF-4835-94F5-53AE356D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19450" cy="4351338"/>
          </a:xfrm>
        </p:spPr>
        <p:txBody>
          <a:bodyPr/>
          <a:lstStyle/>
          <a:p>
            <a:r>
              <a:rPr lang="nb-NO" dirty="0"/>
              <a:t>Fra jeg overtok som sportslig leder februar 2014 til engasjement av flere trenere høsten 2015</a:t>
            </a:r>
          </a:p>
        </p:txBody>
      </p:sp>
      <p:pic>
        <p:nvPicPr>
          <p:cNvPr id="1026" name="Bilde 1" descr="image001">
            <a:extLst>
              <a:ext uri="{FF2B5EF4-FFF2-40B4-BE49-F238E27FC236}">
                <a16:creationId xmlns:a16="http://schemas.microsoft.com/office/drawing/2014/main" id="{F40805D8-6A81-43EF-B751-3F55DD883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0" y="1538217"/>
            <a:ext cx="8159765" cy="453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4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3C09C57-9D23-4D47-A267-5C1991E22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0" y="1408938"/>
            <a:ext cx="10381768" cy="4351338"/>
          </a:xfrm>
        </p:spPr>
        <p:txBody>
          <a:bodyPr>
            <a:normAutofit/>
          </a:bodyPr>
          <a:lstStyle/>
          <a:p>
            <a:r>
              <a:rPr lang="nb-NO" sz="4800" b="1" dirty="0"/>
              <a:t>Du blir ikke utbrent av alt det du gjør</a:t>
            </a:r>
          </a:p>
          <a:p>
            <a:r>
              <a:rPr lang="nb-NO" sz="4800" b="1" dirty="0"/>
              <a:t>Du blir utbrent når det livet du lever får deg til å glemme hvorfor du gjør det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79C8E89-2314-44D0-90A4-848061F4B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169" y="4486087"/>
            <a:ext cx="4104899" cy="221690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A0C039F-8973-429F-911D-54B1C81DF675}"/>
              </a:ext>
            </a:extLst>
          </p:cNvPr>
          <p:cNvSpPr txBox="1"/>
          <p:nvPr/>
        </p:nvSpPr>
        <p:spPr>
          <a:xfrm>
            <a:off x="809893" y="5711735"/>
            <a:ext cx="6783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Avicii gjorde sitt sista framträdande i augusti 2016 på Ibiza.</a:t>
            </a:r>
          </a:p>
          <a:p>
            <a:r>
              <a:rPr lang="sv-SE" dirty="0"/>
              <a:t>– Jag behövde reda ut mitt liv. Det hela handlade om framgång för framgångens skull. Jag kände ingen glädje längre.</a:t>
            </a:r>
          </a:p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5997F99-039B-4154-A57D-EA8AEA895A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827" y="4486087"/>
            <a:ext cx="2328233" cy="123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18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 descr="Mia Törnblom om våre tank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73" y="681037"/>
            <a:ext cx="11626927" cy="535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54837C9-43A1-4945-B6FC-D24A69B8C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851399"/>
            <a:ext cx="5257799" cy="1325564"/>
          </a:xfrm>
        </p:spPr>
        <p:txBody>
          <a:bodyPr/>
          <a:lstStyle/>
          <a:p>
            <a:pPr lvl="8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0731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589EC2-4A77-483D-9A8A-27B9397EB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gjør noen grupper det bedre enn andre?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E07EA520-3613-4564-B7BF-4E05308CEF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4377" y="1912158"/>
            <a:ext cx="5905500" cy="402779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6D3AA3D7-2D82-4BB0-BDDC-3B5256CC3559}"/>
              </a:ext>
            </a:extLst>
          </p:cNvPr>
          <p:cNvSpPr txBox="1"/>
          <p:nvPr/>
        </p:nvSpPr>
        <p:spPr>
          <a:xfrm>
            <a:off x="7104529" y="1815357"/>
            <a:ext cx="3949992" cy="4555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Peter Skillman (designer / </a:t>
            </a:r>
            <a:r>
              <a:rPr lang="en-US" dirty="0" err="1"/>
              <a:t>ingeniør</a:t>
            </a:r>
            <a:r>
              <a:rPr lang="en-US" dirty="0"/>
              <a:t>)</a:t>
            </a:r>
          </a:p>
          <a:p>
            <a:endParaRPr lang="en-US" b="1" dirty="0"/>
          </a:p>
          <a:p>
            <a:r>
              <a:rPr lang="en-US" sz="2000" b="1" dirty="0"/>
              <a:t>Marshmallow Design Challenge</a:t>
            </a:r>
          </a:p>
          <a:p>
            <a:r>
              <a:rPr lang="en-US" dirty="0"/>
              <a:t>(</a:t>
            </a:r>
            <a:r>
              <a:rPr lang="en-US" dirty="0" err="1"/>
              <a:t>utført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over 5 </a:t>
            </a:r>
            <a:r>
              <a:rPr lang="en-US" dirty="0" err="1"/>
              <a:t>år</a:t>
            </a:r>
            <a:r>
              <a:rPr lang="en-US" dirty="0"/>
              <a:t> – 500 </a:t>
            </a:r>
            <a:r>
              <a:rPr lang="en-US" dirty="0" err="1"/>
              <a:t>mennesker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Stanford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Universitetet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California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Universitetet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Tokyo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m.fl</a:t>
            </a:r>
            <a:r>
              <a:rPr lang="en-US" dirty="0"/>
              <a:t>.</a:t>
            </a:r>
          </a:p>
          <a:p>
            <a:endParaRPr lang="en-US" b="1" dirty="0"/>
          </a:p>
          <a:p>
            <a:r>
              <a:rPr lang="en-US" dirty="0"/>
              <a:t>- 20 </a:t>
            </a:r>
            <a:r>
              <a:rPr lang="en-US" dirty="0" err="1"/>
              <a:t>ukokte</a:t>
            </a:r>
            <a:r>
              <a:rPr lang="en-US" dirty="0"/>
              <a:t> </a:t>
            </a:r>
            <a:r>
              <a:rPr lang="en-US" dirty="0" err="1"/>
              <a:t>spaghettipinner</a:t>
            </a:r>
            <a:endParaRPr lang="en-US" dirty="0"/>
          </a:p>
          <a:p>
            <a:r>
              <a:rPr lang="nb-NO" dirty="0"/>
              <a:t>- 1 meter tape</a:t>
            </a:r>
          </a:p>
          <a:p>
            <a:r>
              <a:rPr lang="nb-NO" dirty="0"/>
              <a:t>- 1 meter tråd</a:t>
            </a:r>
          </a:p>
          <a:p>
            <a:r>
              <a:rPr lang="nb-NO" dirty="0"/>
              <a:t>- 1 </a:t>
            </a:r>
            <a:r>
              <a:rPr lang="nb-NO" dirty="0" err="1"/>
              <a:t>marshmallow</a:t>
            </a:r>
            <a:endParaRPr lang="nb-NO" dirty="0"/>
          </a:p>
          <a:p>
            <a:endParaRPr lang="nb-NO" dirty="0"/>
          </a:p>
          <a:p>
            <a:r>
              <a:rPr lang="nb-NO" dirty="0"/>
              <a:t>Oppgave: </a:t>
            </a:r>
            <a:r>
              <a:rPr lang="nb-NO" b="1" dirty="0"/>
              <a:t>Bygg høyest mulig</a:t>
            </a:r>
          </a:p>
          <a:p>
            <a:r>
              <a:rPr lang="nb-NO" dirty="0"/>
              <a:t>Eneste krav var </a:t>
            </a:r>
            <a:r>
              <a:rPr lang="nb-NO" dirty="0" err="1"/>
              <a:t>Marshmallow</a:t>
            </a:r>
            <a:r>
              <a:rPr lang="nb-NO" dirty="0"/>
              <a:t> på toppen</a:t>
            </a:r>
          </a:p>
        </p:txBody>
      </p:sp>
    </p:spTree>
    <p:extLst>
      <p:ext uri="{BB962C8B-B14F-4D97-AF65-F5344CB8AC3E}">
        <p14:creationId xmlns:p14="http://schemas.microsoft.com/office/powerpoint/2010/main" val="394793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F685FB-4240-4D15-9597-9545342BB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Video #1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0242F0-C5F4-4949-89E2-8B2D19FE3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Peter Skillman Marshmallow Design Challenge</a:t>
            </a:r>
          </a:p>
          <a:p>
            <a:r>
              <a:rPr lang="nb-NO" dirty="0">
                <a:hlinkClick r:id="rId2"/>
              </a:rPr>
              <a:t>https://youtu.be/1p5sBzMtB3Q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4455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4AACB2-8EAB-4DD5-B570-E22CFE5FF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 - </a:t>
            </a:r>
            <a:r>
              <a:rPr lang="nb-NO" dirty="0" err="1"/>
              <a:t>Marshmallow</a:t>
            </a:r>
            <a:r>
              <a:rPr lang="nb-NO" dirty="0"/>
              <a:t> Design Challenge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7E6849-F3D6-4530-8EED-EC0CEED40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Vi antar at dyktige medarbeidere gir gode resultater</a:t>
            </a:r>
          </a:p>
          <a:p>
            <a:r>
              <a:rPr lang="nb-NO" dirty="0"/>
              <a:t>Barnehagen: «</a:t>
            </a:r>
            <a:r>
              <a:rPr lang="nb-NO" dirty="0" err="1"/>
              <a:t>Trying</a:t>
            </a:r>
            <a:r>
              <a:rPr lang="nb-NO" dirty="0"/>
              <a:t> a </a:t>
            </a:r>
            <a:r>
              <a:rPr lang="nb-NO" dirty="0" err="1"/>
              <a:t>bunch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stuff</a:t>
            </a:r>
            <a:r>
              <a:rPr lang="nb-NO" dirty="0"/>
              <a:t> </a:t>
            </a:r>
            <a:r>
              <a:rPr lang="nb-NO" dirty="0" err="1"/>
              <a:t>together</a:t>
            </a:r>
            <a:r>
              <a:rPr lang="nb-NO" dirty="0"/>
              <a:t>»</a:t>
            </a:r>
          </a:p>
          <a:p>
            <a:pPr lvl="1"/>
            <a:r>
              <a:rPr lang="nb-NO" dirty="0"/>
              <a:t>De satt tett</a:t>
            </a:r>
          </a:p>
          <a:p>
            <a:pPr lvl="1"/>
            <a:r>
              <a:rPr lang="nb-NO" dirty="0"/>
              <a:t>Snakket lite – «her, her»</a:t>
            </a:r>
          </a:p>
          <a:p>
            <a:r>
              <a:rPr lang="nb-NO" dirty="0"/>
              <a:t>Snittresultater:</a:t>
            </a:r>
          </a:p>
          <a:p>
            <a:pPr lvl="1"/>
            <a:r>
              <a:rPr lang="nb-NO" dirty="0"/>
              <a:t>Barnehager – 66 cm</a:t>
            </a:r>
          </a:p>
          <a:p>
            <a:pPr lvl="1"/>
            <a:r>
              <a:rPr lang="nb-NO" dirty="0"/>
              <a:t>Økonomistudenter – 25 cm</a:t>
            </a:r>
          </a:p>
          <a:p>
            <a:pPr lvl="1"/>
            <a:r>
              <a:rPr lang="nb-NO" dirty="0"/>
              <a:t>Advokat-team - 38 cm</a:t>
            </a:r>
          </a:p>
          <a:p>
            <a:pPr lvl="1"/>
            <a:r>
              <a:rPr lang="nb-NO" dirty="0"/>
              <a:t>CEO -  56 cm</a:t>
            </a:r>
          </a:p>
          <a:p>
            <a:r>
              <a:rPr lang="nb-NO" dirty="0"/>
              <a:t>Vi fokuserer på det vi kan se –&gt; individuelle ferdigheter</a:t>
            </a:r>
          </a:p>
          <a:p>
            <a:r>
              <a:rPr lang="nb-NO" b="1" dirty="0"/>
              <a:t>Det som betyr noe er samhandlingen!</a:t>
            </a:r>
          </a:p>
          <a:p>
            <a:pPr lvl="1"/>
            <a:r>
              <a:rPr lang="nb-NO" dirty="0"/>
              <a:t>Voksne engasjerer seg i «status management» og ikke i oppgaven</a:t>
            </a:r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75395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7281A-F0B3-465F-B161-D7D3D4360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BFB404D6-DD56-4164-862B-7832F32601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2735"/>
            <a:ext cx="12321569" cy="9241177"/>
          </a:xfrm>
        </p:spPr>
      </p:pic>
    </p:spTree>
    <p:extLst>
      <p:ext uri="{BB962C8B-B14F-4D97-AF65-F5344CB8AC3E}">
        <p14:creationId xmlns:p14="http://schemas.microsoft.com/office/powerpoint/2010/main" val="596413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D2BC6AE-1156-4B48-A073-CFC335D5F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725" y="1690688"/>
            <a:ext cx="4514850" cy="451485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3307231-EC60-4557-9933-0F4596FC6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FAA9C727-0C53-45BB-92D7-1300A546F3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12" y="19050"/>
            <a:ext cx="6838950" cy="6838950"/>
          </a:xfr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EB352C7-9A1A-4A33-99AE-C00A81F8B26B}"/>
              </a:ext>
            </a:extLst>
          </p:cNvPr>
          <p:cNvSpPr/>
          <p:nvPr/>
        </p:nvSpPr>
        <p:spPr>
          <a:xfrm>
            <a:off x="697124" y="14585"/>
            <a:ext cx="1079776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8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Don’t </a:t>
            </a:r>
            <a:r>
              <a:rPr lang="nb-NO" sz="88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flip</a:t>
            </a:r>
            <a:r>
              <a:rPr lang="nb-NO" sz="8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nb-NO" sz="88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the</a:t>
            </a:r>
            <a:r>
              <a:rPr lang="nb-NO" sz="8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nb-NO" sz="88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Bozo</a:t>
            </a:r>
            <a:r>
              <a:rPr lang="nb-NO" sz="8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bit!</a:t>
            </a:r>
          </a:p>
        </p:txBody>
      </p:sp>
    </p:spTree>
    <p:extLst>
      <p:ext uri="{BB962C8B-B14F-4D97-AF65-F5344CB8AC3E}">
        <p14:creationId xmlns:p14="http://schemas.microsoft.com/office/powerpoint/2010/main" val="2416319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F685FB-4240-4D15-9597-9545342BB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Video #2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0242F0-C5F4-4949-89E2-8B2D19FE3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Daniel Coyle om kultur</a:t>
            </a:r>
          </a:p>
          <a:p>
            <a:r>
              <a:rPr lang="nb-NO" dirty="0">
                <a:hlinkClick r:id="rId3"/>
              </a:rPr>
              <a:t>https://youtu.be/5T9tRvkXtns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0D4F9A2-65B4-4E74-8892-C99F976591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81037"/>
            <a:ext cx="3755571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855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B8820E-29B5-4820-849F-AE4A0F4C9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Build</a:t>
            </a:r>
            <a:r>
              <a:rPr lang="nb-NO" dirty="0"/>
              <a:t> </a:t>
            </a:r>
            <a:r>
              <a:rPr lang="nb-NO" dirty="0" err="1"/>
              <a:t>safety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66FDBD-A83B-4C49-9167-8016D604C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7800"/>
            <a:ext cx="10515600" cy="5232400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Trygghet er fundamentet for alle sterke kulturer</a:t>
            </a:r>
          </a:p>
          <a:p>
            <a:pPr lvl="1"/>
            <a:r>
              <a:rPr lang="nb-NO" dirty="0"/>
              <a:t>Takk, åpne dører, få avbrytelser, øyekontakt, klapp på skulderen, klemmer, knyttneve, tommel opp, alle snakker med alle, aktiv lytting, humor.</a:t>
            </a:r>
          </a:p>
          <a:p>
            <a:pPr lvl="1"/>
            <a:r>
              <a:rPr lang="nb-NO" dirty="0"/>
              <a:t>Det mest typiske ordet som beskriver vellykkede kulturer er </a:t>
            </a:r>
            <a:r>
              <a:rPr lang="nb-NO" b="1" dirty="0"/>
              <a:t>familie</a:t>
            </a:r>
          </a:p>
          <a:p>
            <a:pPr lvl="1"/>
            <a:r>
              <a:rPr lang="nb-NO" dirty="0"/>
              <a:t>«God kjemi»</a:t>
            </a:r>
          </a:p>
          <a:p>
            <a:r>
              <a:rPr lang="nb-NO" dirty="0"/>
              <a:t>Effektive team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Alle snakker omtrent like mye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Medlemmer har øyekontakt og er energiske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Medlemmer kommuniserer direkte med hverandre og ikke kun med lederen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Medlemmer har sidekonversasjoner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Medlemmer bryter av og til ut og henter informasjon utenfra og delen denne med de andre</a:t>
            </a:r>
          </a:p>
          <a:p>
            <a:r>
              <a:rPr lang="nb-NO" dirty="0"/>
              <a:t>Normalt tror vi at ord betyr noe. Det er feil. Ord er støy.</a:t>
            </a:r>
          </a:p>
          <a:p>
            <a:r>
              <a:rPr lang="nb-NO" dirty="0"/>
              <a:t>Gruppeytelse avhenger av en eneste tilstand:</a:t>
            </a:r>
          </a:p>
          <a:p>
            <a:pPr lvl="1"/>
            <a:r>
              <a:rPr lang="nb-NO" dirty="0"/>
              <a:t>Vi er sammenkoblet og trygge</a:t>
            </a:r>
          </a:p>
          <a:p>
            <a:r>
              <a:rPr lang="nb-NO" dirty="0"/>
              <a:t>Psykologisk trygghet</a:t>
            </a:r>
          </a:p>
          <a:p>
            <a:pPr lvl="1"/>
            <a:r>
              <a:rPr lang="nb-NO" dirty="0"/>
              <a:t>Energi i samtalene</a:t>
            </a:r>
          </a:p>
          <a:p>
            <a:pPr lvl="1"/>
            <a:r>
              <a:rPr lang="nb-NO" dirty="0"/>
              <a:t>Individuelt orientert</a:t>
            </a:r>
          </a:p>
          <a:p>
            <a:pPr lvl="1"/>
            <a:r>
              <a:rPr lang="nb-NO" dirty="0"/>
              <a:t>Signaler om at relasjonen vil fortsette (kan ikke gjentas for ofte)</a:t>
            </a:r>
          </a:p>
          <a:p>
            <a:r>
              <a:rPr lang="nb-NO" dirty="0" err="1"/>
              <a:t>Amygdula</a:t>
            </a:r>
            <a:r>
              <a:rPr lang="nb-NO" dirty="0"/>
              <a:t> – må ha konstant bekreftelse på at vi er trygge – hva må jeg gjøre for å være trygg. Men den tar også imot signaler når fremmede blir en del av ditt team. Vi er trygge. Vi har en fremtid sammen.</a:t>
            </a:r>
          </a:p>
        </p:txBody>
      </p:sp>
    </p:spTree>
    <p:extLst>
      <p:ext uri="{BB962C8B-B14F-4D97-AF65-F5344CB8AC3E}">
        <p14:creationId xmlns:p14="http://schemas.microsoft.com/office/powerpoint/2010/main" val="1518478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66C231-049C-4881-BF25-6916FB757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– </a:t>
            </a:r>
            <a:r>
              <a:rPr lang="nb-NO" dirty="0" err="1"/>
              <a:t>Share</a:t>
            </a:r>
            <a:r>
              <a:rPr lang="nb-NO" dirty="0"/>
              <a:t> </a:t>
            </a:r>
            <a:r>
              <a:rPr lang="nb-NO" dirty="0" err="1"/>
              <a:t>vulnerability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1ABE089-C8FA-46D3-AEE1-68E2EDD78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Dele lokalet i to på midten – Gruppe A og Gruppe B</a:t>
            </a:r>
          </a:p>
          <a:p>
            <a:r>
              <a:rPr lang="nb-NO" dirty="0"/>
              <a:t>Gå sammen to og to</a:t>
            </a:r>
          </a:p>
        </p:txBody>
      </p:sp>
    </p:spTree>
    <p:extLst>
      <p:ext uri="{BB962C8B-B14F-4D97-AF65-F5344CB8AC3E}">
        <p14:creationId xmlns:p14="http://schemas.microsoft.com/office/powerpoint/2010/main" val="2000563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176222-4DCF-43A9-AF36-DF239C47F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EEE14CE-1D4E-4F61-A461-98F1B3A226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Gruppe A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EC761F0-AA7C-4951-BFBC-2F9AF7B49F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Beskriv det siste kjæledyret du eller familien eide.</a:t>
            </a:r>
          </a:p>
          <a:p>
            <a:r>
              <a:rPr lang="nb-NO" dirty="0"/>
              <a:t>Hvordan var det på videregående-skolen du gikk på?</a:t>
            </a:r>
          </a:p>
          <a:p>
            <a:r>
              <a:rPr lang="nb-NO" dirty="0"/>
              <a:t>Hvem er din favorittskuespiller?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B2480C5-03A4-486D-B828-EE70FEB43B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Gruppe B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BB65980-304F-49FC-B700-0D025D3EF0B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nb-NO" dirty="0"/>
              <a:t>Hva er det største du har fått til? Og hvorfor?</a:t>
            </a:r>
          </a:p>
          <a:p>
            <a:r>
              <a:rPr lang="nb-NO" dirty="0"/>
              <a:t>Når sang du sist for deg selv? Og for noen andre?</a:t>
            </a:r>
          </a:p>
          <a:p>
            <a:r>
              <a:rPr lang="nb-NO" dirty="0"/>
              <a:t>Er det noe du alltid har drømt om å gjøre? Hvorfor har du ikke gjort det? </a:t>
            </a:r>
          </a:p>
        </p:txBody>
      </p:sp>
    </p:spTree>
    <p:extLst>
      <p:ext uri="{BB962C8B-B14F-4D97-AF65-F5344CB8AC3E}">
        <p14:creationId xmlns:p14="http://schemas.microsoft.com/office/powerpoint/2010/main" val="3724039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72C4F2D-68E5-405A-B395-12D4982B3A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048" y="1078706"/>
            <a:ext cx="7327900" cy="5580348"/>
          </a:xfr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4C8BD22-38BC-41A5-A7AE-601F339A1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Tell story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49F555D-36B9-482E-A5C6-7DAEFAE25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47" y="3005138"/>
            <a:ext cx="2361671" cy="3542506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9F49F65-A33F-4368-8C99-E2FA29811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6150" y="60650"/>
            <a:ext cx="3549650" cy="452991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88124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0535A3-341B-4EBE-8FA9-6D6008F56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FA24271-7878-4676-A951-FC2E52B0A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84361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Kjøreregler - Spillere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nb-NO" dirty="0"/>
              <a:t>Delta på hver trening eller turnering, med mindre jeg på forhånd har gitt beskjed til trener at jeg ikke kan stille.</a:t>
            </a:r>
          </a:p>
          <a:p>
            <a:pPr lvl="0"/>
            <a:r>
              <a:rPr lang="nb-NO" dirty="0"/>
              <a:t>Gi støtte og respektere mine lagvenninner.</a:t>
            </a:r>
          </a:p>
          <a:p>
            <a:pPr lvl="0"/>
            <a:r>
              <a:rPr lang="nb-NO" dirty="0">
                <a:highlight>
                  <a:srgbClr val="FFFF00"/>
                </a:highlight>
              </a:rPr>
              <a:t>Legge vekt på skolearbeid og familie fremfor idrett.</a:t>
            </a:r>
          </a:p>
          <a:p>
            <a:pPr lvl="0"/>
            <a:r>
              <a:rPr lang="nb-NO" dirty="0"/>
              <a:t>Uttrykke meg klart og passende.</a:t>
            </a:r>
          </a:p>
          <a:p>
            <a:pPr lvl="0"/>
            <a:r>
              <a:rPr lang="nb-NO" dirty="0"/>
              <a:t>Gjøre mitt beste på trening.</a:t>
            </a:r>
          </a:p>
          <a:p>
            <a:pPr lvl="0"/>
            <a:r>
              <a:rPr lang="nb-NO" dirty="0"/>
              <a:t>Utøve sportsånd til enhver tid. Vinnere skryter ikke og de som taper uttrykker ingen unnskyldninger.</a:t>
            </a:r>
          </a:p>
          <a:p>
            <a:pPr lvl="0"/>
            <a:r>
              <a:rPr lang="nb-NO" dirty="0"/>
              <a:t>Strebe etter å ha positiv innflytelse i måten jeg snakker med og lytter til medspillere, foreldre og trenere.</a:t>
            </a:r>
          </a:p>
        </p:txBody>
      </p:sp>
    </p:spTree>
    <p:extLst>
      <p:ext uri="{BB962C8B-B14F-4D97-AF65-F5344CB8AC3E}">
        <p14:creationId xmlns:p14="http://schemas.microsoft.com/office/powerpoint/2010/main" val="212924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089" y="4424313"/>
            <a:ext cx="3886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1703512" y="2377827"/>
            <a:ext cx="8784976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03512" y="2312814"/>
            <a:ext cx="8784976" cy="1476226"/>
          </a:xfrm>
        </p:spPr>
        <p:txBody>
          <a:bodyPr>
            <a:normAutofit fontScale="90000"/>
          </a:bodyPr>
          <a:lstStyle/>
          <a:p>
            <a:r>
              <a:rPr lang="nb-NO" b="1" i="1"/>
              <a:t>NM-mål: </a:t>
            </a:r>
            <a:r>
              <a:rPr lang="nb-NO"/>
              <a:t>«Vite at vi spilte på vårt beste»</a:t>
            </a:r>
            <a:br>
              <a:rPr lang="nb-NO"/>
            </a:br>
            <a:endParaRPr lang="nb-NO" sz="400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132" y="5192550"/>
            <a:ext cx="2628845" cy="11887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Plassholder for innhold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57" y="260648"/>
            <a:ext cx="2880320" cy="1515958"/>
          </a:xfrm>
          <a:prstGeom prst="rect">
            <a:avLst/>
          </a:prstGeom>
        </p:spPr>
      </p:pic>
      <p:pic>
        <p:nvPicPr>
          <p:cNvPr id="9" name="Bilde 8" descr="Kolbotn_logo1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31512" y="243964"/>
            <a:ext cx="1284969" cy="1612527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57283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DEE1CC-87E6-495F-80CB-F2AF24EE9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S.M.A.R.T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DD1199-98E6-465D-88AD-B88E2A23F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011540B-16EF-4927-9BEF-43441D23C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560" y="1466962"/>
            <a:ext cx="10300880" cy="529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24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F685FB-4240-4D15-9597-9545342BB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Video #3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0242F0-C5F4-4949-89E2-8B2D19FE3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Made It</a:t>
            </a:r>
          </a:p>
          <a:p>
            <a:r>
              <a:rPr lang="nb-NO" dirty="0">
                <a:hlinkClick r:id="rId3"/>
              </a:rPr>
              <a:t>https://vimeo.com/261722975</a:t>
            </a:r>
            <a:endParaRPr lang="nb-NO" dirty="0"/>
          </a:p>
          <a:p>
            <a:endParaRPr lang="nb-NO" dirty="0"/>
          </a:p>
        </p:txBody>
      </p:sp>
      <p:pic>
        <p:nvPicPr>
          <p:cNvPr id="4" name="Plassholder for innhold 4">
            <a:extLst>
              <a:ext uri="{FF2B5EF4-FFF2-40B4-BE49-F238E27FC236}">
                <a16:creationId xmlns:a16="http://schemas.microsoft.com/office/drawing/2014/main" id="{0DB666BC-933D-459E-880C-DEBB7C2755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686" y="1878315"/>
            <a:ext cx="5976394" cy="39842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91088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A3A602-5964-43B8-9B10-EFCE5F000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B408DA2-DE19-4CE5-AB51-998AD7C84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3"/>
              </a:rPr>
              <a:t>https://vimeo.com/261722975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9381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5340AE37-B8BC-4D23-A87F-01F93A588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2861"/>
            <a:ext cx="12199224" cy="813166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FBF685FB-4240-4D15-9597-9545342BB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Video #4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0242F0-C5F4-4949-89E2-8B2D19FE3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Sortland</a:t>
            </a:r>
          </a:p>
          <a:p>
            <a:r>
              <a:rPr lang="nb-NO" dirty="0">
                <a:hlinkClick r:id="rId4"/>
              </a:rPr>
              <a:t>https://vimeo.com/265524738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54883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714" y="0"/>
            <a:ext cx="4574286" cy="6858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7F80CFA8-608E-4BC8-BE45-1F0C0B240A6F}"/>
              </a:ext>
            </a:extLst>
          </p:cNvPr>
          <p:cNvSpPr/>
          <p:nvPr/>
        </p:nvSpPr>
        <p:spPr>
          <a:xfrm>
            <a:off x="279399" y="660400"/>
            <a:ext cx="9140191" cy="717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360" y="365125"/>
            <a:ext cx="9140190" cy="1325563"/>
          </a:xfrm>
        </p:spPr>
        <p:txBody>
          <a:bodyPr>
            <a:normAutofit/>
          </a:bodyPr>
          <a:lstStyle/>
          <a:p>
            <a:r>
              <a:rPr lang="nb-NO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Juniorresultater har ingen betydning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6081" y="1530773"/>
            <a:ext cx="7231634" cy="4917440"/>
          </a:xfrm>
        </p:spPr>
        <p:txBody>
          <a:bodyPr>
            <a:normAutofit fontScale="85000" lnSpcReduction="10000"/>
          </a:bodyPr>
          <a:lstStyle/>
          <a:p>
            <a:r>
              <a:rPr lang="nb-NO" b="1" dirty="0"/>
              <a:t>Relativ</a:t>
            </a:r>
            <a:r>
              <a:rPr lang="nb-NO" dirty="0"/>
              <a:t> alderseffekt (pubertet)</a:t>
            </a:r>
          </a:p>
          <a:p>
            <a:r>
              <a:rPr lang="nb-NO" dirty="0"/>
              <a:t>«Jo lengre du holder på jo bedre blir du»</a:t>
            </a:r>
          </a:p>
          <a:p>
            <a:pPr lvl="1"/>
            <a:r>
              <a:rPr lang="nb-NO" dirty="0"/>
              <a:t>Askim 2013 Gutter – 6 år</a:t>
            </a:r>
          </a:p>
          <a:p>
            <a:pPr lvl="1"/>
            <a:r>
              <a:rPr lang="nb-NO" dirty="0"/>
              <a:t>Skjeberg 2013 Jenter (landets første sandvolleybane i hagen)</a:t>
            </a:r>
          </a:p>
          <a:p>
            <a:pPr lvl="1"/>
            <a:r>
              <a:rPr lang="nb-NO" dirty="0"/>
              <a:t>Kristiansand (Gull og bronse og «jevne lag». Men når startet de? Mange var 6-7 år)</a:t>
            </a:r>
          </a:p>
          <a:p>
            <a:pPr lvl="1"/>
            <a:r>
              <a:rPr lang="nb-NO" dirty="0"/>
              <a:t>Koll 01 (spilte jeg semifinaler mot i U15 med 98-jentene)</a:t>
            </a:r>
          </a:p>
          <a:p>
            <a:r>
              <a:rPr lang="nb-NO" dirty="0"/>
              <a:t>«Talent har ikke så mye å si, det handler mest om vilje» – Martin Ødegaard</a:t>
            </a:r>
          </a:p>
          <a:p>
            <a:r>
              <a:rPr lang="nb-NO" dirty="0"/>
              <a:t>LTAD (Long Term </a:t>
            </a:r>
            <a:r>
              <a:rPr lang="nb-NO" dirty="0" err="1"/>
              <a:t>Athlete</a:t>
            </a:r>
            <a:r>
              <a:rPr lang="nb-NO" dirty="0"/>
              <a:t> Development)</a:t>
            </a:r>
          </a:p>
          <a:p>
            <a:pPr lvl="1"/>
            <a:r>
              <a:rPr lang="nb-NO" dirty="0"/>
              <a:t>Anbefalt alder å trene for å konkurrere i volleyball er 20 år</a:t>
            </a:r>
          </a:p>
          <a:p>
            <a:pPr lvl="1"/>
            <a:r>
              <a:rPr lang="nb-NO" dirty="0"/>
              <a:t>Perioden 9 til 20 år handler volleyball primært om å lære å trene</a:t>
            </a:r>
          </a:p>
          <a:p>
            <a:pPr lvl="1"/>
            <a:r>
              <a:rPr lang="nb-NO" i="1" dirty="0"/>
              <a:t>(ALLE skal kunne ALT. Flere idretter er bra men når vi trener volleyball er det full fokus på volleyball.)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02879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F685FB-4240-4D15-9597-9545342BB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Video #5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0242F0-C5F4-4949-89E2-8B2D19FE3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Djokovic</a:t>
            </a:r>
          </a:p>
          <a:p>
            <a:r>
              <a:rPr lang="nb-NO" dirty="0">
                <a:hlinkClick r:id="rId3"/>
              </a:rPr>
              <a:t>https://vimeo.com/261722957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5635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F07110D-DDE8-4084-A784-8982F039D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352" y="517826"/>
            <a:ext cx="6758380" cy="4505587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97A2B3A1-D143-4FC9-B9C4-8753B237A16C}"/>
              </a:ext>
            </a:extLst>
          </p:cNvPr>
          <p:cNvSpPr/>
          <p:nvPr/>
        </p:nvSpPr>
        <p:spPr>
          <a:xfrm>
            <a:off x="704850" y="666750"/>
            <a:ext cx="2425700" cy="666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BF685FB-4240-4D15-9597-9545342BB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Video #6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0242F0-C5F4-4949-89E2-8B2D19FE3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364" y="1501534"/>
            <a:ext cx="10485699" cy="4320532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hlinkClick r:id="rId4"/>
              </a:rPr>
              <a:t>https://vimeo.com/265161706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8100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FCC6B7-0B08-4B73-8A77-64F71B118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FC06305-3075-4A83-884E-7F6CBEB2E9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-246994"/>
            <a:ext cx="12268200" cy="8172098"/>
          </a:xfrm>
        </p:spPr>
      </p:pic>
    </p:spTree>
    <p:extLst>
      <p:ext uri="{BB962C8B-B14F-4D97-AF65-F5344CB8AC3E}">
        <p14:creationId xmlns:p14="http://schemas.microsoft.com/office/powerpoint/2010/main" val="3171107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3365ACA6-8A34-41D8-ADF7-8EA89C0242B6}"/>
              </a:ext>
            </a:extLst>
          </p:cNvPr>
          <p:cNvSpPr/>
          <p:nvPr/>
        </p:nvSpPr>
        <p:spPr>
          <a:xfrm>
            <a:off x="-22047" y="0"/>
            <a:ext cx="12283897" cy="694055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B30C98F-46F5-4CA0-A0C2-7C820C177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" y="-346075"/>
            <a:ext cx="12236094" cy="649287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D20E3FA-AE01-497E-ACC4-439EB6EAA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94350" cy="1325563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F2F19A3-231F-46A7-BF53-DC8C7B098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EA1D9A2-9A0C-429E-9D7D-A3477BCC61C9}"/>
              </a:ext>
            </a:extLst>
          </p:cNvPr>
          <p:cNvSpPr/>
          <p:nvPr/>
        </p:nvSpPr>
        <p:spPr>
          <a:xfrm>
            <a:off x="9339893" y="451148"/>
            <a:ext cx="219322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8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27,4</a:t>
            </a:r>
          </a:p>
        </p:txBody>
      </p:sp>
    </p:spTree>
    <p:extLst>
      <p:ext uri="{BB962C8B-B14F-4D97-AF65-F5344CB8AC3E}">
        <p14:creationId xmlns:p14="http://schemas.microsoft.com/office/powerpoint/2010/main" val="4872795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64FAD8-8387-4E24-8EE6-B1CA89A30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E9E2FB4D-C6AF-4874-806C-CD57244052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725" y="-248973"/>
            <a:ext cx="12363450" cy="8242301"/>
          </a:xfrm>
        </p:spPr>
      </p:pic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8D387898-0140-4071-A0AB-C6EB48AC9083}"/>
              </a:ext>
            </a:extLst>
          </p:cNvPr>
          <p:cNvSpPr/>
          <p:nvPr/>
        </p:nvSpPr>
        <p:spPr>
          <a:xfrm>
            <a:off x="622300" y="4806950"/>
            <a:ext cx="10922000" cy="1765300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F6739E6-6120-444D-8A6B-DB0DC6178E5F}"/>
              </a:ext>
            </a:extLst>
          </p:cNvPr>
          <p:cNvSpPr/>
          <p:nvPr/>
        </p:nvSpPr>
        <p:spPr>
          <a:xfrm>
            <a:off x="-120649" y="4980285"/>
            <a:ext cx="1236345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8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«Verdens største idrett»</a:t>
            </a:r>
          </a:p>
        </p:txBody>
      </p:sp>
    </p:spTree>
    <p:extLst>
      <p:ext uri="{BB962C8B-B14F-4D97-AF65-F5344CB8AC3E}">
        <p14:creationId xmlns:p14="http://schemas.microsoft.com/office/powerpoint/2010/main" val="7092326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412" y="3212976"/>
            <a:ext cx="3575868" cy="359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nb-NO" dirty="0"/>
              <a:t>Volleyball damer internasjonalt (2012)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81200" y="1268760"/>
            <a:ext cx="8363272" cy="5472608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BESTE KLUBBER EUROPA</a:t>
            </a:r>
          </a:p>
          <a:p>
            <a:pPr lvl="1"/>
            <a:r>
              <a:rPr lang="nb-NO" dirty="0" err="1"/>
              <a:t>Azerrail</a:t>
            </a:r>
            <a:r>
              <a:rPr lang="nb-NO" dirty="0"/>
              <a:t> - Baku, Aserbajdsjan</a:t>
            </a:r>
          </a:p>
          <a:p>
            <a:pPr lvl="1"/>
            <a:r>
              <a:rPr lang="nb-NO" dirty="0"/>
              <a:t>Dinamo-Kazan - Kazan, Russland (Ekaterina </a:t>
            </a:r>
            <a:r>
              <a:rPr lang="nb-NO" dirty="0" err="1"/>
              <a:t>Gamova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Volley Bergamo - Bergamo, Italia</a:t>
            </a:r>
          </a:p>
          <a:p>
            <a:pPr lvl="1"/>
            <a:r>
              <a:rPr lang="nb-NO" dirty="0"/>
              <a:t>Fenerbahçe Universal - Istanbul, Tyrkia (Logan Tom, </a:t>
            </a:r>
            <a:r>
              <a:rPr lang="nb-NO" dirty="0" err="1"/>
              <a:t>Lioubov</a:t>
            </a:r>
            <a:r>
              <a:rPr lang="nb-NO" dirty="0"/>
              <a:t> </a:t>
            </a:r>
            <a:r>
              <a:rPr lang="nb-NO" dirty="0" err="1"/>
              <a:t>Sokolova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Atom </a:t>
            </a:r>
            <a:r>
              <a:rPr lang="nb-NO" dirty="0" err="1"/>
              <a:t>Trefl</a:t>
            </a:r>
            <a:r>
              <a:rPr lang="nb-NO" dirty="0"/>
              <a:t> Sopot – Sopot, Polen</a:t>
            </a:r>
          </a:p>
          <a:p>
            <a:r>
              <a:rPr lang="nb-NO" dirty="0"/>
              <a:t>OL</a:t>
            </a:r>
          </a:p>
          <a:p>
            <a:pPr lvl="1"/>
            <a:r>
              <a:rPr lang="nb-NO" dirty="0"/>
              <a:t>2000 - CUBA - Russland 3-2</a:t>
            </a:r>
          </a:p>
          <a:p>
            <a:pPr lvl="1"/>
            <a:r>
              <a:rPr lang="nb-NO" dirty="0"/>
              <a:t>2004 - KINA - Russland 3-2</a:t>
            </a:r>
          </a:p>
          <a:p>
            <a:pPr lvl="1"/>
            <a:r>
              <a:rPr lang="nb-NO" dirty="0"/>
              <a:t>2008 - BRASIL - USA 3-1	</a:t>
            </a:r>
          </a:p>
          <a:p>
            <a:r>
              <a:rPr lang="nb-NO" dirty="0"/>
              <a:t>VM 2010 i Japan</a:t>
            </a:r>
          </a:p>
          <a:p>
            <a:pPr lvl="1"/>
            <a:r>
              <a:rPr lang="nb-NO" dirty="0"/>
              <a:t> 1 Russland</a:t>
            </a:r>
          </a:p>
          <a:p>
            <a:pPr lvl="1"/>
            <a:r>
              <a:rPr lang="nb-NO" dirty="0"/>
              <a:t> 2 Brasil</a:t>
            </a:r>
          </a:p>
          <a:p>
            <a:pPr lvl="1"/>
            <a:r>
              <a:rPr lang="nb-NO" dirty="0"/>
              <a:t> 3 Japan</a:t>
            </a:r>
          </a:p>
          <a:p>
            <a:pPr lvl="1"/>
            <a:r>
              <a:rPr lang="nb-NO" dirty="0"/>
              <a:t> 4 USA</a:t>
            </a:r>
          </a:p>
          <a:p>
            <a:pPr lvl="1"/>
            <a:r>
              <a:rPr lang="nb-NO" dirty="0"/>
              <a:t> 5 Italia</a:t>
            </a:r>
          </a:p>
          <a:p>
            <a:pPr lvl="1"/>
            <a:r>
              <a:rPr lang="nb-NO" dirty="0"/>
              <a:t> 6 Tyrkia</a:t>
            </a:r>
          </a:p>
          <a:p>
            <a:pPr lvl="1"/>
            <a:r>
              <a:rPr lang="nb-NO" dirty="0"/>
              <a:t> 7 Tyskland</a:t>
            </a:r>
          </a:p>
          <a:p>
            <a:pPr lvl="1"/>
            <a:r>
              <a:rPr lang="nb-NO" dirty="0"/>
              <a:t> 8 Serbia</a:t>
            </a:r>
          </a:p>
          <a:p>
            <a:pPr lvl="1"/>
            <a:r>
              <a:rPr lang="nb-NO" dirty="0"/>
              <a:t> 9 Polen</a:t>
            </a:r>
          </a:p>
          <a:p>
            <a:pPr lvl="1"/>
            <a:r>
              <a:rPr lang="nb-NO" dirty="0"/>
              <a:t>10 Kina</a:t>
            </a:r>
          </a:p>
          <a:p>
            <a:pPr lvl="1"/>
            <a:r>
              <a:rPr lang="nb-NO" dirty="0"/>
              <a:t>11 Nederland</a:t>
            </a:r>
          </a:p>
          <a:p>
            <a:pPr lvl="1"/>
            <a:r>
              <a:rPr lang="nb-NO" dirty="0"/>
              <a:t>12 Cuba</a:t>
            </a:r>
          </a:p>
          <a:p>
            <a:pPr lvl="1"/>
            <a:endParaRPr lang="nb-NO" dirty="0"/>
          </a:p>
          <a:p>
            <a:endParaRPr lang="nb-NO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182" y="6021289"/>
            <a:ext cx="3342196" cy="4940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413" y="2843221"/>
            <a:ext cx="3119611" cy="186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4536">
            <a:off x="6881879" y="3347792"/>
            <a:ext cx="3468803" cy="203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58423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1E9A3B-03C6-478A-AF49-632212A68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79375"/>
            <a:ext cx="10922000" cy="1325563"/>
          </a:xfrm>
        </p:spPr>
        <p:txBody>
          <a:bodyPr/>
          <a:lstStyle/>
          <a:p>
            <a:r>
              <a:rPr lang="nb-NO" dirty="0"/>
              <a:t>Hvor skal jeg hente mine kunnskaper fra?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A94C47D-E45B-4775-9695-FA7B15593C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650" y="1282700"/>
            <a:ext cx="3414712" cy="4552950"/>
          </a:xfr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C05E8CD-CAEB-4952-8C68-39753CD90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0" y="3549650"/>
            <a:ext cx="4060658" cy="2286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E4DC4BC-1C98-4578-B89E-D59A102B3D76}"/>
              </a:ext>
            </a:extLst>
          </p:cNvPr>
          <p:cNvSpPr/>
          <p:nvPr/>
        </p:nvSpPr>
        <p:spPr>
          <a:xfrm>
            <a:off x="374650" y="5782271"/>
            <a:ext cx="11887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nb-NO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Brasil?  USA?  Russland?       </a:t>
            </a:r>
            <a:r>
              <a:rPr lang="nb-NO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</a:t>
            </a:r>
            <a:r>
              <a:rPr lang="nb-NO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Håndball?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D620F4F-5453-44F6-9693-B46C9D999F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46" y="1282700"/>
            <a:ext cx="4060962" cy="218469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04DE1475-21B4-4956-BD0B-4364E69C04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750" y="2152544"/>
            <a:ext cx="3898900" cy="279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3579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F685FB-4240-4D15-9597-9545342BB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Video #7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0242F0-C5F4-4949-89E2-8B2D19FE3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Håndball</a:t>
            </a:r>
            <a:r>
              <a:rPr lang="en-US" dirty="0"/>
              <a:t> </a:t>
            </a:r>
            <a:r>
              <a:rPr lang="en-US" dirty="0" err="1"/>
              <a:t>ungdom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Utdrag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NRK-</a:t>
            </a:r>
            <a:r>
              <a:rPr lang="en-US" dirty="0" err="1"/>
              <a:t>serie</a:t>
            </a:r>
            <a:r>
              <a:rPr lang="en-US" dirty="0"/>
              <a:t> </a:t>
            </a:r>
            <a:r>
              <a:rPr lang="en-US" dirty="0" err="1"/>
              <a:t>omtalt</a:t>
            </a:r>
            <a:r>
              <a:rPr lang="en-US" dirty="0"/>
              <a:t> her:</a:t>
            </a:r>
          </a:p>
          <a:p>
            <a:pPr lvl="1"/>
            <a:r>
              <a:rPr lang="nb-NO" dirty="0">
                <a:hlinkClick r:id="rId3"/>
              </a:rPr>
              <a:t>https://volleyvekst.net/2014/05/07/vinn-eller-forsvinn-nrk/</a:t>
            </a:r>
            <a:endParaRPr lang="nb-NO" dirty="0"/>
          </a:p>
          <a:p>
            <a:pPr lvl="1"/>
            <a:r>
              <a:rPr lang="nb-NO" dirty="0"/>
              <a:t>3. episode – kapittel 6</a:t>
            </a:r>
            <a:endParaRPr lang="en-US" dirty="0"/>
          </a:p>
          <a:p>
            <a:pPr lvl="1"/>
            <a:endParaRPr lang="nb-NO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9449141-67A5-43C8-80E2-4821E03BBD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659" y="1825624"/>
            <a:ext cx="3356594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8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2514EB-E9C4-4CB9-ADE4-15346453F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sd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E7CF25-97E6-4F90-89DA-4458B5079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ds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EF1FF74-8943-4DFD-85D4-DF411661A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7950"/>
            <a:ext cx="12192000" cy="754684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4E860FE5-FDE1-49FC-88BE-ADD59D451777}"/>
              </a:ext>
            </a:extLst>
          </p:cNvPr>
          <p:cNvSpPr/>
          <p:nvPr/>
        </p:nvSpPr>
        <p:spPr>
          <a:xfrm>
            <a:off x="838200" y="4076700"/>
            <a:ext cx="8756650" cy="2330449"/>
          </a:xfrm>
          <a:prstGeom prst="rect">
            <a:avLst/>
          </a:prstGeom>
          <a:solidFill>
            <a:schemeClr val="accent1"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nb-NO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 skal ha minst to jentelag og to guttelag på hvert juniornivå, for å kunne gi et tilbud både til ambisiøse spillere som ønsker å prestere og til de som først og fremst vil spille for å ha det gøy</a:t>
            </a:r>
          </a:p>
          <a:p>
            <a:endParaRPr lang="nb-NO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nb-NO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 skal klare å beholde så mange spillere som mulig så lenge som mulig</a:t>
            </a:r>
          </a:p>
          <a:p>
            <a:pPr algn="ctr"/>
            <a:endParaRPr lang="nb-NO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15220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738" y="437360"/>
            <a:ext cx="5440103" cy="5565886"/>
          </a:xfr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FAE8E6E-DF9B-4FB7-A110-1F7E12B7A92A}"/>
              </a:ext>
            </a:extLst>
          </p:cNvPr>
          <p:cNvSpPr txBox="1"/>
          <p:nvPr/>
        </p:nvSpPr>
        <p:spPr>
          <a:xfrm>
            <a:off x="838200" y="6112863"/>
            <a:ext cx="11157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hlinkClick r:id="rId4"/>
              </a:rPr>
              <a:t>http://www.janssensportsleadership.com/resources/janssen-blog/what-kind-of-culture-do-you-have-discover-the-7-kinds-of-cultures/</a:t>
            </a:r>
            <a:r>
              <a:rPr lang="nb-NO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77787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5B6F10-F902-422B-90C6-1292E3ADB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CC4A5DF-1230-4966-8BAA-62CACBD2FF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000" y="0"/>
            <a:ext cx="10288043" cy="6858000"/>
          </a:xfr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B96E9F5E-8A48-46F2-933B-515B7EBC5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7184" y="87049"/>
            <a:ext cx="3006065" cy="66019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397660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3C7136-7C26-4334-AD6A-E6C2FF06F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Oppsummering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6A4608-E55E-4A1D-8203-CE2152735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050" y="1504950"/>
            <a:ext cx="11245850" cy="5226050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Merk deg de 650 positive tankene hver dag!</a:t>
            </a:r>
          </a:p>
          <a:p>
            <a:r>
              <a:rPr lang="nb-NO" dirty="0"/>
              <a:t>«Don’t </a:t>
            </a:r>
            <a:r>
              <a:rPr lang="nb-NO" dirty="0" err="1"/>
              <a:t>flip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bozo</a:t>
            </a:r>
            <a:r>
              <a:rPr lang="nb-NO" dirty="0"/>
              <a:t> bit» på andre</a:t>
            </a:r>
          </a:p>
          <a:p>
            <a:pPr lvl="1"/>
            <a:r>
              <a:rPr lang="nb-NO" dirty="0"/>
              <a:t>Reduser «status management»</a:t>
            </a:r>
          </a:p>
          <a:p>
            <a:r>
              <a:rPr lang="nb-NO" dirty="0"/>
              <a:t>Jobb i iterasjoner</a:t>
            </a:r>
          </a:p>
          <a:p>
            <a:pPr lvl="1"/>
            <a:r>
              <a:rPr lang="nb-NO" dirty="0"/>
              <a:t>Prøve/feile</a:t>
            </a:r>
          </a:p>
          <a:p>
            <a:pPr lvl="1"/>
            <a:r>
              <a:rPr lang="nb-NO" dirty="0"/>
              <a:t>Behandle feil som feedback</a:t>
            </a:r>
          </a:p>
          <a:p>
            <a:pPr lvl="1"/>
            <a:r>
              <a:rPr lang="nb-NO" dirty="0"/>
              <a:t>Prøve/feile på nytt</a:t>
            </a:r>
          </a:p>
          <a:p>
            <a:pPr lvl="2"/>
            <a:r>
              <a:rPr lang="nb-NO" dirty="0"/>
              <a:t>10 sesonger som stadig forbedres </a:t>
            </a:r>
            <a:r>
              <a:rPr lang="nb-NO" i="1" dirty="0"/>
              <a:t>eller</a:t>
            </a:r>
          </a:p>
          <a:p>
            <a:pPr lvl="2"/>
            <a:r>
              <a:rPr lang="nb-NO" dirty="0"/>
              <a:t>1 sesong som gjentas 10 ganger </a:t>
            </a:r>
          </a:p>
          <a:p>
            <a:r>
              <a:rPr lang="nb-NO" dirty="0"/>
              <a:t>Skap trygghet og del sårbarhet</a:t>
            </a:r>
          </a:p>
          <a:p>
            <a:pPr lvl="1"/>
            <a:r>
              <a:rPr lang="nb-NO" dirty="0"/>
              <a:t>Ingen vokser i komfortsonen</a:t>
            </a:r>
          </a:p>
          <a:p>
            <a:r>
              <a:rPr lang="nb-NO" dirty="0"/>
              <a:t>Lag en fengende «story» (visjon)</a:t>
            </a:r>
          </a:p>
          <a:p>
            <a:pPr lvl="1"/>
            <a:r>
              <a:rPr lang="nb-NO" dirty="0"/>
              <a:t>Hent inspirasjon utenfra</a:t>
            </a:r>
          </a:p>
          <a:p>
            <a:r>
              <a:rPr lang="nb-NO" dirty="0"/>
              <a:t>Ta med ALLE barn og ungdom og inkluder foreldre</a:t>
            </a:r>
          </a:p>
          <a:p>
            <a:pPr lvl="1"/>
            <a:r>
              <a:rPr lang="nb-NO" dirty="0"/>
              <a:t>Ekskluder den dårligste og en ny er den dårligste. Dette har en dominoeffekt.</a:t>
            </a:r>
          </a:p>
        </p:txBody>
      </p:sp>
      <p:pic>
        <p:nvPicPr>
          <p:cNvPr id="4" name="Plassholder for innhold 4">
            <a:extLst>
              <a:ext uri="{FF2B5EF4-FFF2-40B4-BE49-F238E27FC236}">
                <a16:creationId xmlns:a16="http://schemas.microsoft.com/office/drawing/2014/main" id="{9A7DA2B2-BA89-4F73-9E97-E05C28FB0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424" y="1168399"/>
            <a:ext cx="5566967" cy="37113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764217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Til slutt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3C09C57-9D23-4D47-A267-5C1991E22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0" y="1825625"/>
            <a:ext cx="9969500" cy="435133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nb-NO" sz="7000" b="1" dirty="0" err="1"/>
              <a:t>Don’t</a:t>
            </a:r>
            <a:r>
              <a:rPr lang="nb-NO" sz="7000" b="1" dirty="0"/>
              <a:t> </a:t>
            </a:r>
            <a:r>
              <a:rPr lang="nb-NO" sz="7000" b="1" dirty="0" err="1"/>
              <a:t>flip</a:t>
            </a:r>
            <a:r>
              <a:rPr lang="nb-NO" sz="7000" b="1" dirty="0"/>
              <a:t> </a:t>
            </a:r>
            <a:r>
              <a:rPr lang="nb-NO" sz="7000" b="1" dirty="0" err="1"/>
              <a:t>the</a:t>
            </a:r>
            <a:r>
              <a:rPr lang="nb-NO" sz="7000" b="1" dirty="0"/>
              <a:t> </a:t>
            </a:r>
            <a:r>
              <a:rPr lang="nb-NO" sz="7000" b="1" dirty="0" err="1"/>
              <a:t>bozo</a:t>
            </a:r>
            <a:r>
              <a:rPr lang="nb-NO" sz="7000" b="1" dirty="0"/>
              <a:t> bit på deg selv!</a:t>
            </a:r>
          </a:p>
          <a:p>
            <a:endParaRPr lang="nb-NO" sz="4800" b="1" dirty="0"/>
          </a:p>
          <a:p>
            <a:endParaRPr lang="nb-NO" sz="4800" b="1" dirty="0"/>
          </a:p>
          <a:p>
            <a:pPr marL="0" indent="0" algn="ctr">
              <a:buNone/>
            </a:pPr>
            <a:r>
              <a:rPr lang="en-US" sz="4800" dirty="0"/>
              <a:t>I'm starting with the man in the mirror</a:t>
            </a:r>
          </a:p>
          <a:p>
            <a:pPr marL="0" indent="0" algn="ctr">
              <a:buNone/>
            </a:pPr>
            <a:r>
              <a:rPr lang="en-US" sz="4800" dirty="0"/>
              <a:t>I'm asking him to change his ways</a:t>
            </a:r>
          </a:p>
          <a:p>
            <a:pPr marL="0" indent="0" algn="ctr">
              <a:buNone/>
            </a:pPr>
            <a:r>
              <a:rPr lang="en-US" sz="4800" dirty="0"/>
              <a:t>And no message could have been any clearer</a:t>
            </a:r>
          </a:p>
          <a:p>
            <a:pPr marL="0" indent="0" algn="ctr">
              <a:buNone/>
            </a:pPr>
            <a:r>
              <a:rPr lang="en-US" sz="4800" dirty="0"/>
              <a:t>If you want to make the world a better place</a:t>
            </a:r>
          </a:p>
          <a:p>
            <a:pPr marL="0" indent="0" algn="ctr">
              <a:buNone/>
            </a:pPr>
            <a:r>
              <a:rPr lang="en-US" sz="4800" dirty="0"/>
              <a:t>Take a look at yourself, and then make a change</a:t>
            </a:r>
          </a:p>
          <a:p>
            <a:pPr marL="0" indent="0" algn="r">
              <a:buNone/>
            </a:pPr>
            <a:r>
              <a:rPr lang="nb-NO" sz="4800" i="1" dirty="0"/>
              <a:t>Michael Jackson</a:t>
            </a:r>
          </a:p>
        </p:txBody>
      </p:sp>
    </p:spTree>
    <p:extLst>
      <p:ext uri="{BB962C8B-B14F-4D97-AF65-F5344CB8AC3E}">
        <p14:creationId xmlns:p14="http://schemas.microsoft.com/office/powerpoint/2010/main" val="28740053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86A015-6BB4-42C4-BFBD-625E598C7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Sports </a:t>
            </a:r>
            <a:r>
              <a:rPr lang="nb-NO" dirty="0" err="1"/>
              <a:t>Performance</a:t>
            </a:r>
            <a:r>
              <a:rPr lang="nb-NO" dirty="0"/>
              <a:t> Volleyball Club (USA)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4462A51-C89D-4E44-978D-0DC743F44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3"/>
              </a:rPr>
              <a:t>https://vimeo.com/266144420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01307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B93012-6E05-47D3-865E-7A23A40B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40B014-ECBA-473D-B0A9-AFE6282E9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nb-NO" sz="42400" dirty="0"/>
              <a:t>Slutt</a:t>
            </a:r>
          </a:p>
        </p:txBody>
      </p:sp>
    </p:spTree>
    <p:extLst>
      <p:ext uri="{BB962C8B-B14F-4D97-AF65-F5344CB8AC3E}">
        <p14:creationId xmlns:p14="http://schemas.microsoft.com/office/powerpoint/2010/main" val="18491129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B4F9B7-C0DB-46B1-8F5D-8C5A19F62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DEREK REDMOND Never Give Up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2325B7E-76B5-471C-84F6-A47A29241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3"/>
              </a:rPr>
              <a:t>https://youtu.be/rCAwXb9n7EY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9979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2352</Words>
  <Application>Microsoft Office PowerPoint</Application>
  <PresentationFormat>Widescreen</PresentationFormat>
  <Paragraphs>337</Paragraphs>
  <Slides>40</Slides>
  <Notes>38</Notes>
  <HiddenSlides>1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Office-tema</vt:lpstr>
      <vt:lpstr>How to Build and Sustain a Championship Culture</vt:lpstr>
      <vt:lpstr>PowerPoint-presentasjon</vt:lpstr>
      <vt:lpstr>PowerPoint-presentasjon</vt:lpstr>
      <vt:lpstr>Utvikling i Kolbotn</vt:lpstr>
      <vt:lpstr>PowerPoint-presentasjon</vt:lpstr>
      <vt:lpstr>PowerPoint-presentasjon</vt:lpstr>
      <vt:lpstr>Hvorfor gjør noen grupper det bedre enn andre?</vt:lpstr>
      <vt:lpstr>Video #1</vt:lpstr>
      <vt:lpstr>Konklusjon - Marshmallow Design Challenge</vt:lpstr>
      <vt:lpstr>PowerPoint-presentasjon</vt:lpstr>
      <vt:lpstr>PowerPoint-presentasjon</vt:lpstr>
      <vt:lpstr>Video #2</vt:lpstr>
      <vt:lpstr>Build safety</vt:lpstr>
      <vt:lpstr>Eksempel – Share vulnerability</vt:lpstr>
      <vt:lpstr>PowerPoint-presentasjon</vt:lpstr>
      <vt:lpstr>Tell story</vt:lpstr>
      <vt:lpstr>PowerPoint-presentasjon</vt:lpstr>
      <vt:lpstr>Kjøreregler - Spillere</vt:lpstr>
      <vt:lpstr>NM-mål: «Vite at vi spilte på vårt beste» </vt:lpstr>
      <vt:lpstr>S.M.A.R.T</vt:lpstr>
      <vt:lpstr>Video #3</vt:lpstr>
      <vt:lpstr>PowerPoint-presentasjon</vt:lpstr>
      <vt:lpstr>Video #4</vt:lpstr>
      <vt:lpstr>Juniorresultater har ingen betydning</vt:lpstr>
      <vt:lpstr>Video #5</vt:lpstr>
      <vt:lpstr>Video #6</vt:lpstr>
      <vt:lpstr>PowerPoint-presentasjon</vt:lpstr>
      <vt:lpstr>PowerPoint-presentasjon</vt:lpstr>
      <vt:lpstr> </vt:lpstr>
      <vt:lpstr>Volleyball damer internasjonalt (2012)</vt:lpstr>
      <vt:lpstr>Hvor skal jeg hente mine kunnskaper fra?</vt:lpstr>
      <vt:lpstr>Video #7</vt:lpstr>
      <vt:lpstr>sd</vt:lpstr>
      <vt:lpstr>PowerPoint-presentasjon</vt:lpstr>
      <vt:lpstr>PowerPoint-presentasjon</vt:lpstr>
      <vt:lpstr>Oppsummering</vt:lpstr>
      <vt:lpstr>Til slutt</vt:lpstr>
      <vt:lpstr>Sports Performance Volleyball Club (USA)</vt:lpstr>
      <vt:lpstr>PowerPoint-presentasjon</vt:lpstr>
      <vt:lpstr>DEREK REDMOND Never Give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Build and Sustain a Championship Culture</dc:title>
  <dc:creator>Tomm Hansen</dc:creator>
  <cp:lastModifiedBy>Tomm Hansen</cp:lastModifiedBy>
  <cp:revision>38</cp:revision>
  <dcterms:created xsi:type="dcterms:W3CDTF">2018-04-19T15:59:46Z</dcterms:created>
  <dcterms:modified xsi:type="dcterms:W3CDTF">2018-04-23T16:37:33Z</dcterms:modified>
</cp:coreProperties>
</file>